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93_7290E013.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8D_4334BA0E.xml" ContentType="application/vnd.ms-powerpoint.comments+xml"/>
  <Override PartName="/ppt/notesSlides/notesSlide31.xml" ContentType="application/vnd.openxmlformats-officedocument.presentationml.notesSlide+xml"/>
  <Override PartName="/ppt/comments/modernComment_12F_F885A4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372" r:id="rId3"/>
    <p:sldId id="359" r:id="rId4"/>
    <p:sldId id="257" r:id="rId5"/>
    <p:sldId id="276" r:id="rId6"/>
    <p:sldId id="412" r:id="rId7"/>
    <p:sldId id="411" r:id="rId8"/>
    <p:sldId id="410" r:id="rId9"/>
    <p:sldId id="409" r:id="rId10"/>
    <p:sldId id="408" r:id="rId11"/>
    <p:sldId id="419" r:id="rId12"/>
    <p:sldId id="282" r:id="rId13"/>
    <p:sldId id="375" r:id="rId14"/>
    <p:sldId id="337" r:id="rId15"/>
    <p:sldId id="400" r:id="rId16"/>
    <p:sldId id="339" r:id="rId17"/>
    <p:sldId id="335" r:id="rId18"/>
    <p:sldId id="398" r:id="rId19"/>
    <p:sldId id="406" r:id="rId20"/>
    <p:sldId id="414" r:id="rId21"/>
    <p:sldId id="416" r:id="rId22"/>
    <p:sldId id="295" r:id="rId23"/>
    <p:sldId id="403" r:id="rId24"/>
    <p:sldId id="420" r:id="rId25"/>
    <p:sldId id="404" r:id="rId26"/>
    <p:sldId id="421" r:id="rId27"/>
    <p:sldId id="292" r:id="rId28"/>
    <p:sldId id="261" r:id="rId29"/>
    <p:sldId id="344" r:id="rId30"/>
    <p:sldId id="277" r:id="rId31"/>
    <p:sldId id="397" r:id="rId32"/>
    <p:sldId id="30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4CADD2-439A-A337-9D71-06FCBABAE3F0}" name="Ratti, Claudia" initials="RC" userId="S::cratti@cougarnet.uh.edu::31ac549f-8ca6-4173-9aea-ce00ab8a5e1f" providerId="AD"/>
  <p188:author id="{DF2F58EE-4A91-DEC7-66B5-DA32DF7289F8}" name="Jahan, Johannes" initials="JJ" userId="S::jjahan@cougarnet.uh.edu::a672b0c4-5740-40d4-8bd4-36b819a7812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3712CF-103C-1388-07F4-2A6C741EC698}" v="255" dt="2024-05-17T15:29:56.302"/>
    <p1510:client id="{336A1B06-52D0-7230-B736-84B77B2FF001}" v="2431" dt="2024-05-17T10:12:18.443"/>
    <p1510:client id="{881E350D-7F42-33D5-F320-6E258A60A2CE}" v="253" dt="2024-05-17T17:25:36.336"/>
    <p1510:client id="{EA2D6F8E-64B4-0CC2-93AC-62BCE0265F1E}" v="709" dt="2024-05-17T06:23:36.743"/>
    <p1510:client id="{F8FA9278-4F7F-297D-6270-DB52FA766F54}" v="104" dt="2024-05-19T01:31:46.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modernComment_12F_F885A4B.xml><?xml version="1.0" encoding="utf-8"?>
<p188:cmLst xmlns:a="http://schemas.openxmlformats.org/drawingml/2006/main" xmlns:r="http://schemas.openxmlformats.org/officeDocument/2006/relationships" xmlns:p188="http://schemas.microsoft.com/office/powerpoint/2018/8/main">
  <p188:cm id="{34894C1B-B4F1-40BF-BDEC-2E07385ABACD}" authorId="{DF2F58EE-4A91-DEC7-66B5-DA32DF7289F8}" created="2023-06-21T15:45:13.293">
    <pc:sldMkLst xmlns:pc="http://schemas.microsoft.com/office/powerpoint/2013/main/command">
      <pc:docMk/>
      <pc:sldMk cId="260594251" sldId="303"/>
    </pc:sldMkLst>
    <p188:txBody>
      <a:bodyPr/>
      <a:lstStyle/>
      <a:p>
        <a:r>
          <a:rPr lang="en-US"/>
          <a:t>[@Ratti, Claudia] since the topic could be discussed here, regarding whether the system is thermalised or not, do you have references/authors in mind of the studies about the fact that hydro still works pretty well even far from equilibrium ? 
Is it a work from Shen, Schenke et al...? </a:t>
        </a:r>
      </a:p>
    </p188:txBody>
  </p188:cm>
</p188:cmLst>
</file>

<file path=ppt/comments/modernComment_18D_4334BA0E.xml><?xml version="1.0" encoding="utf-8"?>
<p188:cmLst xmlns:a="http://schemas.openxmlformats.org/drawingml/2006/main" xmlns:r="http://schemas.openxmlformats.org/officeDocument/2006/relationships" xmlns:p188="http://schemas.microsoft.com/office/powerpoint/2018/8/main">
  <p188:cm id="{ABE74749-4329-42A3-ABFF-7E1FBFD5E5A7}" authorId="{DF2F58EE-4A91-DEC7-66B5-DA32DF7289F8}" created="2023-06-21T15:28:30.703">
    <pc:sldMkLst xmlns:pc="http://schemas.microsoft.com/office/powerpoint/2013/main/command">
      <pc:docMk/>
      <pc:sldMk cId="1127528974" sldId="397"/>
    </pc:sldMkLst>
    <p188:txBody>
      <a:bodyPr/>
      <a:lstStyle/>
      <a:p>
        <a:r>
          <a:rPr lang="en-US"/>
          <a:t>[@Ratti, Claudia] just to be sure: r-process occurs in both BH and NS scenarii, right ?</a:t>
        </a:r>
      </a:p>
    </p188:txBody>
  </p188:cm>
</p188:cmLst>
</file>

<file path=ppt/comments/modernComment_193_7290E013.xml><?xml version="1.0" encoding="utf-8"?>
<p188:cmLst xmlns:a="http://schemas.openxmlformats.org/drawingml/2006/main" xmlns:r="http://schemas.openxmlformats.org/officeDocument/2006/relationships" xmlns:p188="http://schemas.microsoft.com/office/powerpoint/2018/8/main">
  <p188:cm id="{9C9D03E9-A26E-46F6-8075-9A9008F552AA}" authorId="{DF2F58EE-4A91-DEC7-66B5-DA32DF7289F8}" created="2023-06-24T20:25:31.699">
    <ac:txMkLst xmlns:ac="http://schemas.microsoft.com/office/drawing/2013/main/command">
      <pc:docMk xmlns:pc="http://schemas.microsoft.com/office/powerpoint/2013/main/command"/>
      <pc:sldMk xmlns:pc="http://schemas.microsoft.com/office/powerpoint/2013/main/command" cId="1922097171" sldId="403"/>
      <ac:spMk id="18" creationId="{630B9FB7-AF6C-7692-AE6E-AD6F6F8BEC01}"/>
      <ac:txMk cp="172" len="56">
        <ac:context len="304" hash="2742830162"/>
      </ac:txMk>
    </ac:txMkLst>
    <p188:pos x="2612571" y="1415142"/>
    <p188:replyLst>
      <p188:reply id="{6EB0EF96-AE5E-4739-A648-94EFFA509725}" authorId="{5C4CADD2-439A-A337-9D71-06FCBABAE3F0}" created="2023-06-25T07:20:57.326">
        <p188:txBody>
          <a:bodyPr/>
          <a:lstStyle/>
          <a:p>
            <a:r>
              <a:rPr lang="en-US"/>
              <a:t>The second bullet here is missing the verb. We can calculate the contribution to susceptibilities too</a:t>
            </a:r>
          </a:p>
        </p188:txBody>
      </p188:reply>
    </p188:replyLst>
    <p188:txBody>
      <a:bodyPr/>
      <a:lstStyle/>
      <a:p>
        <a:r>
          <a:rPr lang="en-US"/>
          <a:t>Should I mention that? 
We never talked about it, but since we plan to provide the combinations for partial pressures, I guess we could also include the hadronic breakdown combinations too, right?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48906-D629-B945-B679-CFE236FA6E6B}" type="datetimeFigureOut">
              <a:rPr lang="en-US" smtClean="0"/>
              <a:t>5/18/2024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C60C5-92F5-3F4F-ACAF-1C0E0F4D5FC2}" type="slidenum">
              <a:rPr lang="en-US" smtClean="0"/>
              <a:t>‹#›</a:t>
            </a:fld>
            <a:endParaRPr lang="en-US"/>
          </a:p>
        </p:txBody>
      </p:sp>
    </p:spTree>
    <p:extLst>
      <p:ext uri="{BB962C8B-B14F-4D97-AF65-F5344CB8AC3E}">
        <p14:creationId xmlns:p14="http://schemas.microsoft.com/office/powerpoint/2010/main" val="1867544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Hello everyone, </a:t>
            </a:r>
            <a:r>
              <a:rPr lang="en-US"/>
              <a:t>I am […], working at […] as […], and it</a:t>
            </a:r>
            <a:r>
              <a:rPr lang="en-US" sz="1200" kern="1200">
                <a:solidFill>
                  <a:schemeClr val="tx1"/>
                </a:solidFill>
                <a:effectLst/>
                <a:latin typeface="+mn-lt"/>
                <a:ea typeface="+mn-ea"/>
                <a:cs typeface="+mn-cs"/>
              </a:rPr>
              <a:t> is a pleasure to give this talk today about the status of the MUSES </a:t>
            </a:r>
            <a:r>
              <a:rPr lang="en-US"/>
              <a:t>project, on behalf of the MUSES collaboration</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779C60C5-92F5-3F4F-ACAF-1C0E0F4D5FC2}" type="slidenum">
              <a:rPr lang="en-US" smtClean="0"/>
              <a:t>1</a:t>
            </a:fld>
            <a:endParaRPr lang="en-US"/>
          </a:p>
        </p:txBody>
      </p:sp>
    </p:spTree>
    <p:extLst>
      <p:ext uri="{BB962C8B-B14F-4D97-AF65-F5344CB8AC3E}">
        <p14:creationId xmlns:p14="http://schemas.microsoft.com/office/powerpoint/2010/main" val="207359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2 purely hadronic models:</a:t>
            </a:r>
            <a:br>
              <a:rPr lang="en-US">
                <a:ea typeface="Calibri"/>
                <a:cs typeface="+mn-lt"/>
              </a:rPr>
            </a:br>
            <a:r>
              <a:rPr lang="en-US"/>
              <a:t> - UTK, developed by Andrew</a:t>
            </a:r>
            <a:r>
              <a:rPr lang="en-US" baseline="0"/>
              <a:t> Steiner </a:t>
            </a:r>
            <a:r>
              <a:rPr lang="en-US"/>
              <a:t>et al., </a:t>
            </a:r>
            <a:r>
              <a:rPr lang="en-US" baseline="0"/>
              <a:t>contains nucleonic degrees of freedom. </a:t>
            </a:r>
            <a:br>
              <a:rPr lang="en-US">
                <a:ea typeface="Calibri"/>
                <a:cs typeface="+mn-lt"/>
              </a:rPr>
            </a:br>
            <a:r>
              <a:rPr lang="en-US"/>
              <a:t> - </a:t>
            </a:r>
            <a:r>
              <a:rPr lang="en-US" err="1"/>
              <a:t>ChiEFT</a:t>
            </a:r>
            <a:r>
              <a:rPr lang="en-US"/>
              <a:t>, developed</a:t>
            </a:r>
            <a:r>
              <a:rPr lang="en-US" baseline="0"/>
              <a:t> by Jeremy Holt </a:t>
            </a:r>
            <a:r>
              <a:rPr lang="en-US"/>
              <a:t>et al.,</a:t>
            </a:r>
            <a:r>
              <a:rPr lang="en-US" baseline="0"/>
              <a:t> contains interacting nucleons and </a:t>
            </a:r>
            <a:r>
              <a:rPr lang="en-US" baseline="0" err="1"/>
              <a:t>pions</a:t>
            </a:r>
            <a:r>
              <a:rPr lang="en-US" baseline="0"/>
              <a:t> within chiral </a:t>
            </a:r>
            <a:r>
              <a:rPr lang="en-US"/>
              <a:t>EFT</a:t>
            </a:r>
            <a:r>
              <a:rPr lang="en-US" baseline="0"/>
              <a:t>. </a:t>
            </a:r>
            <a:br>
              <a:rPr lang="en-US">
                <a:ea typeface="Calibri"/>
                <a:cs typeface="+mn-lt"/>
              </a:rPr>
            </a:br>
            <a:br>
              <a:rPr lang="en-US">
                <a:cs typeface="+mn-lt"/>
              </a:rPr>
            </a:br>
            <a:r>
              <a:rPr lang="en-US" baseline="0"/>
              <a:t>So, the users will be able to choose which equation of state to implement, in which range of T and mu and our calculational engine will spit it out.</a:t>
            </a:r>
            <a:endParaRPr lang="en-US"/>
          </a:p>
        </p:txBody>
      </p:sp>
      <p:sp>
        <p:nvSpPr>
          <p:cNvPr id="4" name="Slide Number Placeholder 3"/>
          <p:cNvSpPr>
            <a:spLocks noGrp="1"/>
          </p:cNvSpPr>
          <p:nvPr>
            <p:ph type="sldNum" sz="quarter" idx="10"/>
          </p:nvPr>
        </p:nvSpPr>
        <p:spPr/>
        <p:txBody>
          <a:bodyPr/>
          <a:lstStyle/>
          <a:p>
            <a:fld id="{779C60C5-92F5-3F4F-ACAF-1C0E0F4D5FC2}" type="slidenum">
              <a:rPr lang="en-US" smtClean="0"/>
              <a:t>10</a:t>
            </a:fld>
            <a:endParaRPr lang="en-US"/>
          </a:p>
        </p:txBody>
      </p:sp>
    </p:spTree>
    <p:extLst>
      <p:ext uri="{BB962C8B-B14F-4D97-AF65-F5344CB8AC3E}">
        <p14:creationId xmlns:p14="http://schemas.microsoft.com/office/powerpoint/2010/main" val="358249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2 purely hadronic models:</a:t>
            </a:r>
            <a:br>
              <a:rPr lang="en-US">
                <a:ea typeface="Calibri"/>
                <a:cs typeface="+mn-lt"/>
              </a:rPr>
            </a:br>
            <a:r>
              <a:rPr lang="en-US"/>
              <a:t> - UTK, developed by Andrew</a:t>
            </a:r>
            <a:r>
              <a:rPr lang="en-US" baseline="0"/>
              <a:t> Steiner </a:t>
            </a:r>
            <a:r>
              <a:rPr lang="en-US"/>
              <a:t>et al., </a:t>
            </a:r>
            <a:r>
              <a:rPr lang="en-US" baseline="0"/>
              <a:t>contains nucleonic degrees of freedom. </a:t>
            </a:r>
            <a:br>
              <a:rPr lang="en-US">
                <a:ea typeface="Calibri"/>
                <a:cs typeface="+mn-lt"/>
              </a:rPr>
            </a:br>
            <a:r>
              <a:rPr lang="en-US"/>
              <a:t> - </a:t>
            </a:r>
            <a:r>
              <a:rPr lang="en-US" err="1"/>
              <a:t>ChiEFT</a:t>
            </a:r>
            <a:r>
              <a:rPr lang="en-US"/>
              <a:t>, developed</a:t>
            </a:r>
            <a:r>
              <a:rPr lang="en-US" baseline="0"/>
              <a:t> by Jeremy Holt </a:t>
            </a:r>
            <a:r>
              <a:rPr lang="en-US"/>
              <a:t>et al.,</a:t>
            </a:r>
            <a:r>
              <a:rPr lang="en-US" baseline="0"/>
              <a:t> contains interacting nucleons and </a:t>
            </a:r>
            <a:r>
              <a:rPr lang="en-US" baseline="0" err="1"/>
              <a:t>pions</a:t>
            </a:r>
            <a:r>
              <a:rPr lang="en-US" baseline="0"/>
              <a:t> within chiral </a:t>
            </a:r>
            <a:r>
              <a:rPr lang="en-US"/>
              <a:t>EFT</a:t>
            </a:r>
            <a:r>
              <a:rPr lang="en-US" baseline="0"/>
              <a:t>. </a:t>
            </a:r>
            <a:br>
              <a:rPr lang="en-US">
                <a:ea typeface="Calibri"/>
                <a:cs typeface="+mn-lt"/>
              </a:rPr>
            </a:br>
            <a:br>
              <a:rPr lang="en-US">
                <a:cs typeface="+mn-lt"/>
              </a:rPr>
            </a:br>
            <a:r>
              <a:rPr lang="en-US" baseline="0"/>
              <a:t>So, the users will be able to choose which equation of state to implement, in which range of T and mu and our calculational engine will spit it out.</a:t>
            </a:r>
            <a:endParaRPr lang="en-US"/>
          </a:p>
        </p:txBody>
      </p:sp>
      <p:sp>
        <p:nvSpPr>
          <p:cNvPr id="4" name="Slide Number Placeholder 3"/>
          <p:cNvSpPr>
            <a:spLocks noGrp="1"/>
          </p:cNvSpPr>
          <p:nvPr>
            <p:ph type="sldNum" sz="quarter" idx="10"/>
          </p:nvPr>
        </p:nvSpPr>
        <p:spPr/>
        <p:txBody>
          <a:bodyPr/>
          <a:lstStyle/>
          <a:p>
            <a:fld id="{779C60C5-92F5-3F4F-ACAF-1C0E0F4D5FC2}" type="slidenum">
              <a:rPr lang="en-US" smtClean="0"/>
              <a:t>11</a:t>
            </a:fld>
            <a:endParaRPr lang="en-US"/>
          </a:p>
        </p:txBody>
      </p:sp>
    </p:spTree>
    <p:extLst>
      <p:ext uri="{BB962C8B-B14F-4D97-AF65-F5344CB8AC3E}">
        <p14:creationId xmlns:p14="http://schemas.microsoft.com/office/powerpoint/2010/main" val="1299194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this premise, let me now introduce the</a:t>
            </a:r>
            <a:r>
              <a:rPr lang="en-US" baseline="0"/>
              <a:t> working groups and tell you what each one of them will be producing. </a:t>
            </a:r>
            <a:endParaRPr lang="en-US"/>
          </a:p>
          <a:p>
            <a:r>
              <a:rPr lang="en-US" baseline="0"/>
              <a:t>We start from the heavy-ion working group, which covers the small-to-intermediate region of the phase diagram.</a:t>
            </a:r>
            <a:endParaRPr lang="en-US">
              <a:ea typeface="Calibri"/>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12</a:t>
            </a:fld>
            <a:endParaRPr lang="en-US"/>
          </a:p>
        </p:txBody>
      </p:sp>
    </p:spTree>
    <p:extLst>
      <p:ext uri="{BB962C8B-B14F-4D97-AF65-F5344CB8AC3E}">
        <p14:creationId xmlns:p14="http://schemas.microsoft.com/office/powerpoint/2010/main" val="162434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From the experiments, we know that we have the following constraints... [DETAILS].</a:t>
            </a:r>
            <a:br>
              <a:rPr lang="en-US">
                <a:cs typeface="+mn-lt"/>
              </a:rPr>
            </a:br>
            <a:r>
              <a:rPr lang="en-US">
                <a:cs typeface="Calibri"/>
              </a:rPr>
              <a:t>Hence, we need to provide to the community... [NEEDS].</a:t>
            </a:r>
          </a:p>
        </p:txBody>
      </p:sp>
      <p:sp>
        <p:nvSpPr>
          <p:cNvPr id="4" name="Slide Number Placeholder 3"/>
          <p:cNvSpPr>
            <a:spLocks noGrp="1"/>
          </p:cNvSpPr>
          <p:nvPr>
            <p:ph type="sldNum" sz="quarter" idx="5"/>
          </p:nvPr>
        </p:nvSpPr>
        <p:spPr/>
        <p:txBody>
          <a:bodyPr/>
          <a:lstStyle/>
          <a:p>
            <a:fld id="{779C60C5-92F5-3F4F-ACAF-1C0E0F4D5FC2}" type="slidenum">
              <a:rPr lang="en-US" smtClean="0"/>
              <a:t>13</a:t>
            </a:fld>
            <a:endParaRPr lang="en-US"/>
          </a:p>
        </p:txBody>
      </p:sp>
    </p:spTree>
    <p:extLst>
      <p:ext uri="{BB962C8B-B14F-4D97-AF65-F5344CB8AC3E}">
        <p14:creationId xmlns:p14="http://schemas.microsoft.com/office/powerpoint/2010/main" val="1978853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low temperatures,</a:t>
            </a:r>
            <a:r>
              <a:rPr lang="en-US" baseline="0"/>
              <a:t> where lattice</a:t>
            </a:r>
            <a:r>
              <a:rPr lang="en-US"/>
              <a:t> QCD</a:t>
            </a:r>
            <a:r>
              <a:rPr lang="en-US" baseline="0"/>
              <a:t> simulations are difficult, the </a:t>
            </a:r>
            <a:r>
              <a:rPr lang="en-US"/>
              <a:t>HRG </a:t>
            </a:r>
            <a:r>
              <a:rPr lang="en-US" baseline="0"/>
              <a:t>provides a good description of the thermodynamics</a:t>
            </a:r>
            <a:r>
              <a:rPr lang="en-US"/>
              <a:t> of nuclear matter</a:t>
            </a:r>
            <a:r>
              <a:rPr lang="en-US" baseline="0"/>
              <a:t>.</a:t>
            </a:r>
            <a:r>
              <a:rPr lang="en-US"/>
              <a:t> </a:t>
            </a:r>
          </a:p>
          <a:p>
            <a:r>
              <a:rPr lang="en-US" baseline="0"/>
              <a:t>Its ideal version is based on the assumption that an interacting gas of hadrons in the ground-state can be well approximated by an ideal gas of hadrons and resonances. </a:t>
            </a:r>
            <a:br>
              <a:rPr lang="en-US">
                <a:cs typeface="+mn-lt"/>
              </a:rPr>
            </a:br>
            <a:r>
              <a:rPr lang="en-US"/>
              <a:t>However, this</a:t>
            </a:r>
            <a:r>
              <a:rPr lang="en-US" baseline="0"/>
              <a:t> description needs to be modified at large density to include additional interactions such as van der Waals, which are able to describe the liquid-gas phase transition. </a:t>
            </a:r>
            <a:br>
              <a:rPr lang="en-US">
                <a:ea typeface="Calibri"/>
                <a:cs typeface="+mn-lt"/>
              </a:rPr>
            </a:br>
            <a:r>
              <a:rPr lang="en-US"/>
              <a:t>Goal: include the van</a:t>
            </a:r>
            <a:r>
              <a:rPr lang="en-US" baseline="0"/>
              <a:t> der Waals HRG code</a:t>
            </a:r>
            <a:r>
              <a:rPr lang="en-US"/>
              <a:t> from FIST</a:t>
            </a:r>
            <a:r>
              <a:rPr lang="en-US" baseline="0"/>
              <a:t> into MUSES and fix the parameters to describe the liquid-gas critical point in a multi-component scenario</a:t>
            </a:r>
            <a:r>
              <a:rPr lang="en-US"/>
              <a:t> (update using PDG2021+ list).</a:t>
            </a:r>
            <a:endParaRPr lang="en-US">
              <a:ea typeface="Calibri"/>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14</a:t>
            </a:fld>
            <a:endParaRPr lang="en-US"/>
          </a:p>
        </p:txBody>
      </p:sp>
    </p:spTree>
    <p:extLst>
      <p:ext uri="{BB962C8B-B14F-4D97-AF65-F5344CB8AC3E}">
        <p14:creationId xmlns:p14="http://schemas.microsoft.com/office/powerpoint/2010/main" val="1559352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order to get thermodynamics for QCD from Holography, one can use gauge/gravity correspondence from a 5D EMD model with the action shown here.</a:t>
            </a:r>
            <a:endParaRPr lang="en-US">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15</a:t>
            </a:fld>
            <a:endParaRPr lang="en-US"/>
          </a:p>
        </p:txBody>
      </p:sp>
    </p:spTree>
    <p:extLst>
      <p:ext uri="{BB962C8B-B14F-4D97-AF65-F5344CB8AC3E}">
        <p14:creationId xmlns:p14="http://schemas.microsoft.com/office/powerpoint/2010/main" val="428142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another module which bridges the</a:t>
            </a:r>
            <a:r>
              <a:rPr lang="en-US" baseline="0"/>
              <a:t> </a:t>
            </a:r>
            <a:r>
              <a:rPr lang="en-US"/>
              <a:t>gap between HI and</a:t>
            </a:r>
            <a:r>
              <a:rPr lang="en-US" baseline="0"/>
              <a:t> merger regimes is the </a:t>
            </a:r>
            <a:r>
              <a:rPr lang="en-US" err="1"/>
              <a:t>EoS</a:t>
            </a:r>
            <a:r>
              <a:rPr lang="en-US"/>
              <a:t> </a:t>
            </a:r>
            <a:r>
              <a:rPr lang="en-US" baseline="0"/>
              <a:t>obtained from holography. </a:t>
            </a:r>
            <a:br>
              <a:rPr lang="en-US">
                <a:cs typeface="+mn-lt"/>
              </a:rPr>
            </a:br>
            <a:r>
              <a:rPr lang="en-US" baseline="0"/>
              <a:t>This is </a:t>
            </a:r>
            <a:r>
              <a:rPr lang="en-US"/>
              <a:t>based on an</a:t>
            </a:r>
            <a:r>
              <a:rPr lang="en-US" baseline="0"/>
              <a:t> Einstein-Maxwell </a:t>
            </a:r>
            <a:r>
              <a:rPr lang="en-US" baseline="0" err="1"/>
              <a:t>Dilaton</a:t>
            </a:r>
            <a:r>
              <a:rPr lang="en-US" baseline="0"/>
              <a:t> Holographic model </a:t>
            </a:r>
            <a:r>
              <a:rPr lang="en-US"/>
              <a:t>that reproduces</a:t>
            </a:r>
            <a:r>
              <a:rPr lang="en-US" baseline="0"/>
              <a:t> lattice QCD results and transport properties of the </a:t>
            </a:r>
            <a:r>
              <a:rPr lang="en-US"/>
              <a:t>QGP</a:t>
            </a:r>
            <a:r>
              <a:rPr lang="en-US" baseline="0"/>
              <a:t>. Currently, the model only has </a:t>
            </a:r>
            <a:r>
              <a:rPr lang="en-US"/>
              <a:t>1 conserved</a:t>
            </a:r>
            <a:r>
              <a:rPr lang="en-US" baseline="0"/>
              <a:t> charge</a:t>
            </a:r>
            <a:r>
              <a:rPr lang="en-US"/>
              <a:t> (B),</a:t>
            </a:r>
            <a:r>
              <a:rPr lang="en-US" baseline="0"/>
              <a:t> and predicts a </a:t>
            </a:r>
            <a:r>
              <a:rPr lang="en-US"/>
              <a:t>CP </a:t>
            </a:r>
            <a:r>
              <a:rPr lang="en-US" baseline="0"/>
              <a:t>at </a:t>
            </a:r>
            <a:r>
              <a:rPr lang="en-US"/>
              <a:t>T=</a:t>
            </a:r>
            <a:r>
              <a:rPr lang="en-US" baseline="0"/>
              <a:t>89 MeV </a:t>
            </a:r>
            <a:r>
              <a:rPr lang="en-US"/>
              <a:t>/ </a:t>
            </a:r>
            <a:r>
              <a:rPr lang="en-US" err="1"/>
              <a:t>muB</a:t>
            </a:r>
            <a:r>
              <a:rPr lang="en-US"/>
              <a:t>=723</a:t>
            </a:r>
            <a:r>
              <a:rPr lang="en-US" baseline="0"/>
              <a:t> MeV</a:t>
            </a:r>
            <a:br>
              <a:rPr lang="en-US">
                <a:cs typeface="+mn-lt"/>
              </a:rPr>
            </a:br>
            <a:r>
              <a:rPr lang="en-US"/>
              <a:t>The next goal is to include</a:t>
            </a:r>
            <a:r>
              <a:rPr lang="en-US" baseline="0"/>
              <a:t> </a:t>
            </a:r>
            <a:r>
              <a:rPr lang="en-US"/>
              <a:t>&gt; 1 </a:t>
            </a:r>
            <a:r>
              <a:rPr lang="en-US" baseline="0"/>
              <a:t>conserved charge</a:t>
            </a:r>
            <a:r>
              <a:rPr lang="en-US"/>
              <a:t> in this model.</a:t>
            </a:r>
          </a:p>
        </p:txBody>
      </p:sp>
      <p:sp>
        <p:nvSpPr>
          <p:cNvPr id="4" name="Slide Number Placeholder 3"/>
          <p:cNvSpPr>
            <a:spLocks noGrp="1"/>
          </p:cNvSpPr>
          <p:nvPr>
            <p:ph type="sldNum" sz="quarter" idx="10"/>
          </p:nvPr>
        </p:nvSpPr>
        <p:spPr/>
        <p:txBody>
          <a:bodyPr/>
          <a:lstStyle/>
          <a:p>
            <a:fld id="{779C60C5-92F5-3F4F-ACAF-1C0E0F4D5FC2}" type="slidenum">
              <a:rPr lang="en-US" smtClean="0"/>
              <a:t>16</a:t>
            </a:fld>
            <a:endParaRPr lang="en-US"/>
          </a:p>
        </p:txBody>
      </p:sp>
    </p:spTree>
    <p:extLst>
      <p:ext uri="{BB962C8B-B14F-4D97-AF65-F5344CB8AC3E}">
        <p14:creationId xmlns:p14="http://schemas.microsoft.com/office/powerpoint/2010/main" val="852640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first  module is designed to</a:t>
            </a:r>
            <a:r>
              <a:rPr lang="en-US" baseline="0"/>
              <a:t> obtain an </a:t>
            </a:r>
            <a:r>
              <a:rPr lang="en-US" err="1"/>
              <a:t>EoS</a:t>
            </a:r>
            <a:r>
              <a:rPr lang="en-US"/>
              <a:t> from</a:t>
            </a:r>
            <a:r>
              <a:rPr lang="en-US" baseline="0"/>
              <a:t> </a:t>
            </a:r>
            <a:r>
              <a:rPr lang="en-US"/>
              <a:t>lattice QCD</a:t>
            </a:r>
            <a:r>
              <a:rPr lang="en-US" baseline="0"/>
              <a:t> at finite </a:t>
            </a:r>
            <a:r>
              <a:rPr lang="en-US"/>
              <a:t>T </a:t>
            </a:r>
            <a:r>
              <a:rPr lang="en-US" baseline="0"/>
              <a:t>and</a:t>
            </a:r>
            <a:r>
              <a:rPr lang="en-US"/>
              <a:t> </a:t>
            </a:r>
            <a:r>
              <a:rPr lang="en-US" err="1"/>
              <a:t>mu_B</a:t>
            </a:r>
            <a:r>
              <a:rPr lang="en-US" baseline="0"/>
              <a:t>, which </a:t>
            </a:r>
            <a:r>
              <a:rPr lang="en-US"/>
              <a:t>can </a:t>
            </a:r>
            <a:r>
              <a:rPr lang="en-US" baseline="0"/>
              <a:t>contain </a:t>
            </a:r>
            <a:r>
              <a:rPr lang="en-US"/>
              <a:t>S and</a:t>
            </a:r>
            <a:r>
              <a:rPr lang="en-US" baseline="0"/>
              <a:t> </a:t>
            </a:r>
            <a:r>
              <a:rPr lang="en-US"/>
              <a:t>Q fractions</a:t>
            </a:r>
            <a:r>
              <a:rPr lang="en-US" baseline="0"/>
              <a:t> that can be chosen by the user</a:t>
            </a:r>
            <a:r>
              <a:rPr lang="en-US"/>
              <a:t>. </a:t>
            </a:r>
            <a:br>
              <a:rPr lang="en-US">
                <a:cs typeface="+mn-lt"/>
              </a:rPr>
            </a:br>
            <a:r>
              <a:rPr lang="en-US"/>
              <a:t>We </a:t>
            </a:r>
            <a:r>
              <a:rPr lang="en-US" baseline="0"/>
              <a:t>build a Taylor expansion of the pressure in powers of all three chemical potentials</a:t>
            </a:r>
            <a:r>
              <a:rPr lang="en-US"/>
              <a:t>, which allow us to have a full 4-Dimensional </a:t>
            </a:r>
            <a:r>
              <a:rPr lang="en-US" err="1"/>
              <a:t>EoS</a:t>
            </a:r>
            <a:r>
              <a:rPr lang="en-US"/>
              <a:t> that can be trusted up to mu_{B,Q,S}/T ~ 2.5 </a:t>
            </a:r>
            <a:br>
              <a:rPr lang="en-US">
                <a:cs typeface="+mn-lt"/>
              </a:rPr>
            </a:br>
            <a:r>
              <a:rPr lang="en-US"/>
              <a:t>To build this Taylor expansion, we</a:t>
            </a:r>
            <a:r>
              <a:rPr lang="en-US" baseline="0"/>
              <a:t> need diagonal </a:t>
            </a:r>
            <a:r>
              <a:rPr lang="en-US"/>
              <a:t>+ </a:t>
            </a:r>
            <a:r>
              <a:rPr lang="en-US" baseline="0"/>
              <a:t>off-diagonal coefficients</a:t>
            </a:r>
            <a:r>
              <a:rPr lang="en-US"/>
              <a:t>, which are </a:t>
            </a:r>
            <a:r>
              <a:rPr lang="en-US" baseline="0"/>
              <a:t>available from lattice QCD </a:t>
            </a:r>
            <a:r>
              <a:rPr lang="en-US"/>
              <a:t>simulations up</a:t>
            </a:r>
            <a:r>
              <a:rPr lang="en-US" baseline="0"/>
              <a:t> to global order 4 in the </a:t>
            </a:r>
            <a:r>
              <a:rPr lang="en-US"/>
              <a:t>derivatives, and that are parametrized in this code to enable fast computing.</a:t>
            </a:r>
            <a:endParaRPr lang="en-US">
              <a:cs typeface="+mn-lt"/>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17</a:t>
            </a:fld>
            <a:endParaRPr lang="en-US"/>
          </a:p>
        </p:txBody>
      </p:sp>
    </p:spTree>
    <p:extLst>
      <p:ext uri="{BB962C8B-B14F-4D97-AF65-F5344CB8AC3E}">
        <p14:creationId xmlns:p14="http://schemas.microsoft.com/office/powerpoint/2010/main" val="1538758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18</a:t>
            </a:fld>
            <a:endParaRPr lang="en-US"/>
          </a:p>
        </p:txBody>
      </p:sp>
    </p:spTree>
    <p:extLst>
      <p:ext uri="{BB962C8B-B14F-4D97-AF65-F5344CB8AC3E}">
        <p14:creationId xmlns:p14="http://schemas.microsoft.com/office/powerpoint/2010/main" val="3717907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19</a:t>
            </a:fld>
            <a:endParaRPr lang="en-US"/>
          </a:p>
        </p:txBody>
      </p:sp>
    </p:spTree>
    <p:extLst>
      <p:ext uri="{BB962C8B-B14F-4D97-AF65-F5344CB8AC3E}">
        <p14:creationId xmlns:p14="http://schemas.microsoft.com/office/powerpoint/2010/main" val="334102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Let's start with reminding</a:t>
            </a:r>
            <a:r>
              <a:rPr lang="en-US" sz="1200" kern="1200">
                <a:solidFill>
                  <a:schemeClr val="tx1"/>
                </a:solidFill>
                <a:effectLst/>
                <a:latin typeface="+mn-lt"/>
                <a:ea typeface="+mn-ea"/>
                <a:cs typeface="+mn-cs"/>
              </a:rPr>
              <a:t> some of the questions we are trying to answer when studying strongly interacting matter under</a:t>
            </a:r>
            <a:r>
              <a:rPr lang="en-US" sz="1200" kern="1200" baseline="0">
                <a:solidFill>
                  <a:schemeClr val="tx1"/>
                </a:solidFill>
                <a:effectLst/>
                <a:latin typeface="+mn-lt"/>
                <a:ea typeface="+mn-ea"/>
                <a:cs typeface="+mn-cs"/>
              </a:rPr>
              <a:t> extreme conditions</a:t>
            </a:r>
            <a:r>
              <a:rPr lang="en-US"/>
              <a:t> [LIST QUESTIONS 1-3].</a:t>
            </a:r>
            <a:r>
              <a:rPr lang="en-US" sz="1200" kern="1200">
                <a:solidFill>
                  <a:schemeClr val="tx1"/>
                </a:solidFill>
                <a:effectLst/>
                <a:latin typeface="+mn-lt"/>
                <a:ea typeface="+mn-ea"/>
                <a:cs typeface="+mn-cs"/>
              </a:rPr>
              <a:t> </a:t>
            </a:r>
            <a:br>
              <a:rPr lang="en-US">
                <a:cs typeface="+mn-lt"/>
              </a:rPr>
            </a:br>
            <a:r>
              <a:rPr lang="en-US"/>
              <a:t>On</a:t>
            </a:r>
            <a:r>
              <a:rPr lang="en-US" sz="1200" kern="1200">
                <a:solidFill>
                  <a:schemeClr val="tx1"/>
                </a:solidFill>
                <a:effectLst/>
                <a:latin typeface="+mn-lt"/>
                <a:ea typeface="+mn-ea"/>
                <a:cs typeface="+mn-cs"/>
              </a:rPr>
              <a:t> </a:t>
            </a:r>
            <a:r>
              <a:rPr lang="en-US"/>
              <a:t>the</a:t>
            </a:r>
            <a:r>
              <a:rPr lang="en-US" sz="1200" kern="1200">
                <a:solidFill>
                  <a:schemeClr val="tx1"/>
                </a:solidFill>
                <a:effectLst/>
                <a:latin typeface="+mn-lt"/>
                <a:ea typeface="+mn-ea"/>
                <a:cs typeface="+mn-cs"/>
              </a:rPr>
              <a:t> cartoon of the QCD phase diagram</a:t>
            </a:r>
            <a:r>
              <a:rPr lang="en-US"/>
              <a:t>:</a:t>
            </a:r>
            <a:r>
              <a:rPr lang="en-US" sz="1200" kern="1200">
                <a:solidFill>
                  <a:schemeClr val="tx1"/>
                </a:solidFill>
                <a:effectLst/>
                <a:latin typeface="+mn-lt"/>
                <a:ea typeface="+mn-ea"/>
                <a:cs typeface="+mn-cs"/>
              </a:rPr>
              <a:t> compilation of experimental facilities and the regions of the phase diagram that they are supposed to explore. </a:t>
            </a:r>
            <a:br>
              <a:rPr lang="en-US">
                <a:cs typeface="+mn-lt"/>
              </a:rPr>
            </a:br>
            <a:r>
              <a:rPr lang="en-US"/>
              <a:t>Most</a:t>
            </a:r>
            <a:r>
              <a:rPr lang="en-US" sz="1200" kern="1200">
                <a:solidFill>
                  <a:schemeClr val="tx1"/>
                </a:solidFill>
                <a:effectLst/>
                <a:latin typeface="+mn-lt"/>
                <a:ea typeface="+mn-ea"/>
                <a:cs typeface="+mn-cs"/>
              </a:rPr>
              <a:t> imminent results from the RHIC </a:t>
            </a:r>
            <a:r>
              <a:rPr lang="en-US"/>
              <a:t>BES-II</a:t>
            </a:r>
            <a:r>
              <a:rPr lang="en-US" sz="1200" kern="1200">
                <a:solidFill>
                  <a:schemeClr val="tx1"/>
                </a:solidFill>
                <a:effectLst/>
                <a:latin typeface="+mn-lt"/>
                <a:ea typeface="+mn-ea"/>
                <a:cs typeface="+mn-cs"/>
              </a:rPr>
              <a:t> </a:t>
            </a:r>
            <a:r>
              <a:rPr lang="en-US"/>
              <a:t>(</a:t>
            </a:r>
            <a:r>
              <a:rPr lang="en-US" sz="1200" kern="1200">
                <a:solidFill>
                  <a:schemeClr val="tx1"/>
                </a:solidFill>
                <a:effectLst/>
                <a:latin typeface="+mn-lt"/>
                <a:ea typeface="+mn-ea"/>
                <a:cs typeface="+mn-cs"/>
              </a:rPr>
              <a:t>just finished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its runs </a:t>
            </a:r>
            <a:r>
              <a:rPr lang="en-US"/>
              <a:t>in 2021) ; soon, results</a:t>
            </a:r>
            <a:r>
              <a:rPr lang="en-US" sz="1200" kern="1200">
                <a:solidFill>
                  <a:schemeClr val="tx1"/>
                </a:solidFill>
                <a:effectLst/>
                <a:latin typeface="+mn-lt"/>
                <a:ea typeface="+mn-ea"/>
                <a:cs typeface="+mn-cs"/>
              </a:rPr>
              <a:t> covering these collision energies and chemical potentials</a:t>
            </a:r>
            <a:r>
              <a:rPr lang="en-US"/>
              <a:t> will be published</a:t>
            </a:r>
            <a:r>
              <a:rPr lang="en-US" sz="1200" kern="1200">
                <a:solidFill>
                  <a:schemeClr val="tx1"/>
                </a:solidFill>
                <a:effectLst/>
                <a:latin typeface="+mn-lt"/>
                <a:ea typeface="+mn-ea"/>
                <a:cs typeface="+mn-cs"/>
              </a:rPr>
              <a:t>. </a:t>
            </a:r>
            <a:br>
              <a:rPr lang="en-US">
                <a:cs typeface="+mn-lt"/>
              </a:rPr>
            </a:br>
            <a:r>
              <a:rPr lang="en-US"/>
              <a:t>Exciting</a:t>
            </a:r>
            <a:r>
              <a:rPr lang="en-US" sz="1200" kern="1200">
                <a:solidFill>
                  <a:schemeClr val="tx1"/>
                </a:solidFill>
                <a:effectLst/>
                <a:latin typeface="+mn-lt"/>
                <a:ea typeface="+mn-ea"/>
                <a:cs typeface="+mn-cs"/>
              </a:rPr>
              <a:t> thing about this plot</a:t>
            </a:r>
            <a:r>
              <a:rPr lang="en-US"/>
              <a:t>: </a:t>
            </a:r>
            <a:r>
              <a:rPr lang="en-US" sz="1200" kern="1200">
                <a:solidFill>
                  <a:schemeClr val="tx1"/>
                </a:solidFill>
                <a:effectLst/>
                <a:latin typeface="+mn-lt"/>
                <a:ea typeface="+mn-ea"/>
                <a:cs typeface="+mn-cs"/>
              </a:rPr>
              <a:t>there is also</a:t>
            </a:r>
            <a:r>
              <a:rPr lang="en-US" sz="1200" kern="1200" baseline="0">
                <a:solidFill>
                  <a:schemeClr val="tx1"/>
                </a:solidFill>
                <a:effectLst/>
                <a:latin typeface="+mn-lt"/>
                <a:ea typeface="+mn-ea"/>
                <a:cs typeface="+mn-cs"/>
              </a:rPr>
              <a:t> a corner </a:t>
            </a:r>
            <a:r>
              <a:rPr lang="en-US"/>
              <a:t>(</a:t>
            </a:r>
            <a:r>
              <a:rPr lang="en-US" sz="1200" kern="1200" baseline="0">
                <a:solidFill>
                  <a:schemeClr val="tx1"/>
                </a:solidFill>
                <a:effectLst/>
                <a:latin typeface="+mn-lt"/>
                <a:ea typeface="+mn-ea"/>
                <a:cs typeface="+mn-cs"/>
              </a:rPr>
              <a:t>high density </a:t>
            </a:r>
            <a:r>
              <a:rPr lang="en-US"/>
              <a:t>+ </a:t>
            </a:r>
            <a:r>
              <a:rPr lang="en-US" sz="1200" kern="1200" baseline="0">
                <a:solidFill>
                  <a:schemeClr val="tx1"/>
                </a:solidFill>
                <a:effectLst/>
                <a:latin typeface="+mn-lt"/>
                <a:ea typeface="+mn-ea"/>
                <a:cs typeface="+mn-cs"/>
              </a:rPr>
              <a:t>low temperatures</a:t>
            </a:r>
            <a:r>
              <a:rPr lang="en-US"/>
              <a:t>)</a:t>
            </a:r>
            <a:r>
              <a:rPr lang="en-US" sz="1200" kern="1200" baseline="0">
                <a:solidFill>
                  <a:schemeClr val="tx1"/>
                </a:solidFill>
                <a:effectLst/>
                <a:latin typeface="+mn-lt"/>
                <a:ea typeface="+mn-ea"/>
                <a:cs typeface="+mn-cs"/>
              </a:rPr>
              <a:t> where information from </a:t>
            </a:r>
            <a:r>
              <a:rPr lang="en-US"/>
              <a:t>NS and</a:t>
            </a:r>
            <a:r>
              <a:rPr lang="en-US" sz="1200" kern="1200" baseline="0">
                <a:solidFill>
                  <a:schemeClr val="tx1"/>
                </a:solidFill>
                <a:effectLst/>
                <a:latin typeface="+mn-lt"/>
                <a:ea typeface="+mn-ea"/>
                <a:cs typeface="+mn-cs"/>
              </a:rPr>
              <a:t> mergers can help us to map out the phase diagram</a:t>
            </a:r>
            <a:r>
              <a:rPr lang="en-US"/>
              <a:t>, and help us answering the following questions: [LIST QUESTIONS 4-5].</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AE666F-EEA4-8D4F-B438-E55F74BDE9A8}" type="slidenum">
              <a:rPr lang="en-US" smtClean="0"/>
              <a:t>2</a:t>
            </a:fld>
            <a:endParaRPr lang="en-US"/>
          </a:p>
        </p:txBody>
      </p:sp>
    </p:spTree>
    <p:extLst>
      <p:ext uri="{BB962C8B-B14F-4D97-AF65-F5344CB8AC3E}">
        <p14:creationId xmlns:p14="http://schemas.microsoft.com/office/powerpoint/2010/main" val="1747017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a 2D </a:t>
            </a:r>
            <a:r>
              <a:rPr lang="en-US" err="1"/>
              <a:t>EoS</a:t>
            </a:r>
            <a:r>
              <a:rPr lang="en-US"/>
              <a:t> with an extended coverage in </a:t>
            </a:r>
            <a:r>
              <a:rPr lang="en-US" err="1"/>
              <a:t>mu_B</a:t>
            </a:r>
            <a:r>
              <a:rPr lang="en-US"/>
              <a:t>, based on a new Alternative T-Expansion Scheme (</a:t>
            </a:r>
            <a:r>
              <a:rPr lang="en-US" err="1"/>
              <a:t>AlTExS</a:t>
            </a:r>
            <a:r>
              <a:rPr lang="en-US"/>
              <a:t>) developed recently.</a:t>
            </a:r>
            <a:br>
              <a:rPr lang="en-US">
                <a:cs typeface="+mn-lt"/>
              </a:rPr>
            </a:br>
            <a:r>
              <a:rPr lang="en-US"/>
              <a:t>This expansion scheme, which is different from Taylor, allows us</a:t>
            </a:r>
            <a:r>
              <a:rPr lang="en-US" baseline="0"/>
              <a:t> to push our coverage </a:t>
            </a:r>
            <a:r>
              <a:rPr lang="en-US"/>
              <a:t>up to</a:t>
            </a:r>
            <a:r>
              <a:rPr lang="en-US" baseline="0"/>
              <a:t> </a:t>
            </a:r>
            <a:r>
              <a:rPr lang="en-US" baseline="0" err="1"/>
              <a:t>muB</a:t>
            </a:r>
            <a:r>
              <a:rPr lang="en-US" baseline="0"/>
              <a:t>/T</a:t>
            </a:r>
            <a:r>
              <a:rPr lang="en-US"/>
              <a:t> </a:t>
            </a:r>
            <a:r>
              <a:rPr lang="en-US" baseline="0"/>
              <a:t>~</a:t>
            </a:r>
            <a:r>
              <a:rPr lang="en-US"/>
              <a:t> </a:t>
            </a:r>
            <a:r>
              <a:rPr lang="en-US" baseline="0"/>
              <a:t>3.5</a:t>
            </a:r>
            <a:r>
              <a:rPr lang="en-US"/>
              <a:t>.</a:t>
            </a:r>
            <a:br>
              <a:rPr lang="en-US">
                <a:cs typeface="+mn-lt"/>
              </a:rPr>
            </a:br>
            <a:r>
              <a:rPr lang="en-US">
                <a:cs typeface="+mn-lt"/>
              </a:rPr>
              <a:t>We have then been able to include a critical point from the 3D-Ising universality class into this </a:t>
            </a:r>
            <a:r>
              <a:rPr lang="en-US" err="1">
                <a:cs typeface="+mn-lt"/>
              </a:rPr>
              <a:t>EoS</a:t>
            </a:r>
            <a:r>
              <a:rPr lang="en-US">
                <a:cs typeface="+mn-lt"/>
              </a:rPr>
              <a:t> </a:t>
            </a:r>
            <a:r>
              <a:rPr lang="en-US"/>
              <a:t>(only for </a:t>
            </a:r>
            <a:r>
              <a:rPr lang="en-US" err="1"/>
              <a:t>muS</a:t>
            </a:r>
            <a:r>
              <a:rPr lang="en-US"/>
              <a:t>=</a:t>
            </a:r>
            <a:r>
              <a:rPr lang="en-US" err="1"/>
              <a:t>muQ</a:t>
            </a:r>
            <a:r>
              <a:rPr lang="en-US"/>
              <a:t>=0 so far), </a:t>
            </a:r>
            <a:r>
              <a:rPr lang="en-US">
                <a:cs typeface="+mn-lt"/>
              </a:rPr>
              <a:t>by ensuring the conservation of the correct critical exponents. </a:t>
            </a:r>
            <a:br>
              <a:rPr lang="en-US">
                <a:cs typeface="+mn-lt"/>
              </a:rPr>
            </a:br>
            <a:r>
              <a:rPr lang="en-US">
                <a:cs typeface="+mn-lt"/>
              </a:rPr>
              <a:t>We leave to the user the freedom to choose the location of the CP along a 1st order transition line fixed by our mapping, and to parametrize the shape of the critical region.</a:t>
            </a:r>
            <a:r>
              <a:rPr lang="en-US"/>
              <a:t> </a:t>
            </a:r>
            <a:endParaRPr lang="en-US">
              <a:cs typeface="+mn-lt"/>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20</a:t>
            </a:fld>
            <a:endParaRPr lang="en-US"/>
          </a:p>
        </p:txBody>
      </p:sp>
    </p:spTree>
    <p:extLst>
      <p:ext uri="{BB962C8B-B14F-4D97-AF65-F5344CB8AC3E}">
        <p14:creationId xmlns:p14="http://schemas.microsoft.com/office/powerpoint/2010/main" val="1762741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even now have found a way to extend the Alternative T-Expansion Scheme to all 3 conserved charge chemical potentials, by redefining the coordinates from (T, </a:t>
            </a:r>
            <a:r>
              <a:rPr lang="el"/>
              <a:t>μ</a:t>
            </a:r>
            <a:r>
              <a:rPr lang="en-US">
                <a:cs typeface="Calibri"/>
              </a:rPr>
              <a:t>B, </a:t>
            </a:r>
            <a:r>
              <a:rPr lang="el"/>
              <a:t>μ</a:t>
            </a:r>
            <a:r>
              <a:rPr lang="en-US">
                <a:cs typeface="Calibri"/>
              </a:rPr>
              <a:t>Q, </a:t>
            </a:r>
            <a:r>
              <a:rPr lang="el"/>
              <a:t>μ</a:t>
            </a:r>
            <a:r>
              <a:rPr lang="en-US">
                <a:cs typeface="Calibri"/>
              </a:rPr>
              <a:t>S) to (T, </a:t>
            </a:r>
            <a:r>
              <a:rPr lang="el"/>
              <a:t>μ</a:t>
            </a:r>
            <a:r>
              <a:rPr lang="en-US">
                <a:cs typeface="Calibri"/>
              </a:rPr>
              <a:t>, </a:t>
            </a:r>
            <a:r>
              <a:rPr lang="el"/>
              <a:t>α</a:t>
            </a:r>
            <a:r>
              <a:rPr lang="en-US">
                <a:cs typeface="Calibri"/>
              </a:rPr>
              <a:t>, </a:t>
            </a:r>
            <a:r>
              <a:rPr lang="el"/>
              <a:t>β</a:t>
            </a:r>
            <a:r>
              <a:rPr lang="en-US">
                <a:cs typeface="Calibri"/>
              </a:rPr>
              <a:t>) in order to obtain an expansion along a single </a:t>
            </a:r>
            <a:r>
              <a:rPr lang="el"/>
              <a:t>μ </a:t>
            </a:r>
            <a:r>
              <a:rPr lang="el" err="1"/>
              <a:t>line</a:t>
            </a:r>
            <a:r>
              <a:rPr lang="el"/>
              <a:t> </a:t>
            </a:r>
            <a:r>
              <a:rPr lang="el" err="1"/>
              <a:t>as</a:t>
            </a:r>
            <a:r>
              <a:rPr lang="el"/>
              <a:t> in the 2D </a:t>
            </a:r>
            <a:r>
              <a:rPr lang="el" err="1"/>
              <a:t>AlTExS</a:t>
            </a:r>
            <a:r>
              <a:rPr lang="el"/>
              <a:t> </a:t>
            </a:r>
            <a:r>
              <a:rPr lang="el" err="1"/>
              <a:t>described</a:t>
            </a:r>
            <a:r>
              <a:rPr lang="el"/>
              <a:t> </a:t>
            </a:r>
            <a:r>
              <a:rPr lang="el" err="1"/>
              <a:t>previously</a:t>
            </a:r>
            <a:r>
              <a:rPr lang="el"/>
              <a:t>.</a:t>
            </a:r>
            <a:br>
              <a:rPr lang="en-US">
                <a:cs typeface="+mn-lt"/>
              </a:rPr>
            </a:br>
            <a:r>
              <a:rPr lang="el">
                <a:cs typeface="Calibri"/>
              </a:rPr>
              <a:t>The </a:t>
            </a:r>
            <a:r>
              <a:rPr lang="el" err="1">
                <a:cs typeface="Calibri"/>
              </a:rPr>
              <a:t>construction</a:t>
            </a:r>
            <a:r>
              <a:rPr lang="el">
                <a:cs typeface="Calibri"/>
              </a:rPr>
              <a:t> of the </a:t>
            </a:r>
            <a:r>
              <a:rPr lang="el" err="1">
                <a:cs typeface="Calibri"/>
              </a:rPr>
              <a:t>EoS</a:t>
            </a:r>
            <a:r>
              <a:rPr lang="el">
                <a:cs typeface="Calibri"/>
              </a:rPr>
              <a:t> </a:t>
            </a:r>
            <a:r>
              <a:rPr lang="el" err="1">
                <a:cs typeface="Calibri"/>
              </a:rPr>
              <a:t>remains</a:t>
            </a:r>
            <a:r>
              <a:rPr lang="el">
                <a:cs typeface="Calibri"/>
              </a:rPr>
              <a:t> </a:t>
            </a:r>
            <a:r>
              <a:rPr lang="el" err="1">
                <a:cs typeface="Calibri"/>
              </a:rPr>
              <a:t>then</a:t>
            </a:r>
            <a:r>
              <a:rPr lang="el">
                <a:cs typeface="Calibri"/>
              </a:rPr>
              <a:t> the </a:t>
            </a:r>
            <a:r>
              <a:rPr lang="el" err="1">
                <a:cs typeface="Calibri"/>
              </a:rPr>
              <a:t>same</a:t>
            </a:r>
            <a:r>
              <a:rPr lang="el">
                <a:cs typeface="Calibri"/>
              </a:rPr>
              <a:t>, </a:t>
            </a:r>
            <a:r>
              <a:rPr lang="el" err="1">
                <a:cs typeface="Calibri"/>
              </a:rPr>
              <a:t>except</a:t>
            </a:r>
            <a:r>
              <a:rPr lang="el">
                <a:cs typeface="Calibri"/>
              </a:rPr>
              <a:t> for the T' </a:t>
            </a:r>
            <a:r>
              <a:rPr lang="el" err="1">
                <a:cs typeface="Calibri"/>
              </a:rPr>
              <a:t>expansion</a:t>
            </a:r>
            <a:r>
              <a:rPr lang="el">
                <a:cs typeface="Calibri"/>
              </a:rPr>
              <a:t> </a:t>
            </a:r>
            <a:r>
              <a:rPr lang="el" err="1">
                <a:cs typeface="Calibri"/>
              </a:rPr>
              <a:t>coefficients</a:t>
            </a:r>
            <a:r>
              <a:rPr lang="el">
                <a:cs typeface="Calibri"/>
              </a:rPr>
              <a:t> </a:t>
            </a:r>
            <a:r>
              <a:rPr lang="el"/>
              <a:t>κ</a:t>
            </a:r>
            <a:r>
              <a:rPr lang="el">
                <a:cs typeface="Calibri"/>
              </a:rPr>
              <a:t>, </a:t>
            </a:r>
            <a:r>
              <a:rPr lang="el" err="1">
                <a:cs typeface="Calibri"/>
              </a:rPr>
              <a:t>now</a:t>
            </a:r>
            <a:r>
              <a:rPr lang="el">
                <a:cs typeface="Calibri"/>
              </a:rPr>
              <a:t> </a:t>
            </a:r>
            <a:r>
              <a:rPr lang="el" err="1">
                <a:cs typeface="Calibri"/>
              </a:rPr>
              <a:t>defined</a:t>
            </a:r>
            <a:r>
              <a:rPr lang="el">
                <a:cs typeface="Calibri"/>
              </a:rPr>
              <a:t> </a:t>
            </a:r>
            <a:r>
              <a:rPr lang="el" err="1">
                <a:cs typeface="Calibri"/>
              </a:rPr>
              <a:t>as</a:t>
            </a:r>
            <a:r>
              <a:rPr lang="el">
                <a:cs typeface="Calibri"/>
              </a:rPr>
              <a:t> </a:t>
            </a:r>
            <a:r>
              <a:rPr lang="el"/>
              <a:t>λ </a:t>
            </a:r>
            <a:r>
              <a:rPr lang="el" err="1"/>
              <a:t>because</a:t>
            </a:r>
            <a:r>
              <a:rPr lang="el"/>
              <a:t> </a:t>
            </a:r>
            <a:r>
              <a:rPr lang="el" err="1"/>
              <a:t>computed</a:t>
            </a:r>
            <a:r>
              <a:rPr lang="el"/>
              <a:t> </a:t>
            </a:r>
            <a:r>
              <a:rPr lang="el" err="1"/>
              <a:t>differently</a:t>
            </a:r>
            <a:r>
              <a:rPr lang="el"/>
              <a:t>. </a:t>
            </a:r>
            <a:br>
              <a:rPr lang="el">
                <a:cs typeface="+mn-lt"/>
              </a:rPr>
            </a:br>
            <a:r>
              <a:rPr lang="el" err="1">
                <a:cs typeface="Calibri"/>
              </a:rPr>
              <a:t>Although</a:t>
            </a:r>
            <a:r>
              <a:rPr lang="el">
                <a:cs typeface="Calibri"/>
              </a:rPr>
              <a:t> the </a:t>
            </a:r>
            <a:r>
              <a:rPr lang="el" err="1">
                <a:cs typeface="Calibri"/>
              </a:rPr>
              <a:t>formula</a:t>
            </a:r>
            <a:r>
              <a:rPr lang="el">
                <a:cs typeface="Calibri"/>
              </a:rPr>
              <a:t> </a:t>
            </a:r>
            <a:r>
              <a:rPr lang="el" err="1">
                <a:cs typeface="Calibri"/>
              </a:rPr>
              <a:t>to</a:t>
            </a:r>
            <a:r>
              <a:rPr lang="el">
                <a:cs typeface="Calibri"/>
              </a:rPr>
              <a:t> </a:t>
            </a:r>
            <a:r>
              <a:rPr lang="el" err="1">
                <a:cs typeface="Calibri"/>
              </a:rPr>
              <a:t>define</a:t>
            </a:r>
            <a:r>
              <a:rPr lang="el">
                <a:cs typeface="Calibri"/>
              </a:rPr>
              <a:t> </a:t>
            </a:r>
            <a:r>
              <a:rPr lang="el"/>
              <a:t>λ</a:t>
            </a:r>
            <a:r>
              <a:rPr lang="el">
                <a:cs typeface="Calibri"/>
              </a:rPr>
              <a:t> </a:t>
            </a:r>
            <a:r>
              <a:rPr lang="el" err="1">
                <a:cs typeface="Calibri"/>
              </a:rPr>
              <a:t>is</a:t>
            </a:r>
            <a:r>
              <a:rPr lang="el">
                <a:cs typeface="Calibri"/>
              </a:rPr>
              <a:t> </a:t>
            </a:r>
            <a:r>
              <a:rPr lang="el" err="1">
                <a:cs typeface="Calibri"/>
              </a:rPr>
              <a:t>identical</a:t>
            </a:r>
            <a:r>
              <a:rPr lang="el">
                <a:cs typeface="Calibri"/>
              </a:rPr>
              <a:t> </a:t>
            </a:r>
            <a:r>
              <a:rPr lang="el" err="1">
                <a:cs typeface="Calibri"/>
              </a:rPr>
              <a:t>to</a:t>
            </a:r>
            <a:r>
              <a:rPr lang="el">
                <a:cs typeface="Calibri"/>
              </a:rPr>
              <a:t> the </a:t>
            </a:r>
            <a:r>
              <a:rPr lang="el" err="1">
                <a:cs typeface="Calibri"/>
              </a:rPr>
              <a:t>one</a:t>
            </a:r>
            <a:r>
              <a:rPr lang="el">
                <a:cs typeface="Calibri"/>
              </a:rPr>
              <a:t> </a:t>
            </a:r>
            <a:r>
              <a:rPr lang="el" err="1">
                <a:cs typeface="Calibri"/>
              </a:rPr>
              <a:t>defining</a:t>
            </a:r>
            <a:r>
              <a:rPr lang="el">
                <a:cs typeface="Calibri"/>
              </a:rPr>
              <a:t> </a:t>
            </a:r>
            <a:r>
              <a:rPr lang="el"/>
              <a:t>κ </a:t>
            </a:r>
            <a:r>
              <a:rPr lang="el" err="1"/>
              <a:t>coefficients</a:t>
            </a:r>
            <a:r>
              <a:rPr lang="el"/>
              <a:t>, </a:t>
            </a:r>
            <a:r>
              <a:rPr lang="el" err="1">
                <a:cs typeface="Calibri"/>
              </a:rPr>
              <a:t>it</a:t>
            </a:r>
            <a:r>
              <a:rPr lang="el">
                <a:cs typeface="Calibri"/>
              </a:rPr>
              <a:t> </a:t>
            </a:r>
            <a:r>
              <a:rPr lang="el" err="1"/>
              <a:t>does</a:t>
            </a:r>
            <a:r>
              <a:rPr lang="el"/>
              <a:t> </a:t>
            </a:r>
            <a:r>
              <a:rPr lang="el" err="1">
                <a:cs typeface="Calibri"/>
              </a:rPr>
              <a:t>not</a:t>
            </a:r>
            <a:r>
              <a:rPr lang="el">
                <a:cs typeface="Calibri"/>
              </a:rPr>
              <a:t> </a:t>
            </a:r>
            <a:r>
              <a:rPr lang="el" err="1">
                <a:cs typeface="Calibri"/>
              </a:rPr>
              <a:t>employ</a:t>
            </a:r>
            <a:r>
              <a:rPr lang="el">
                <a:cs typeface="Calibri"/>
              </a:rPr>
              <a:t> </a:t>
            </a:r>
            <a:r>
              <a:rPr lang="el" err="1">
                <a:cs typeface="Calibri"/>
              </a:rPr>
              <a:t>lattice</a:t>
            </a:r>
            <a:r>
              <a:rPr lang="el">
                <a:cs typeface="Calibri"/>
              </a:rPr>
              <a:t> χ </a:t>
            </a:r>
            <a:r>
              <a:rPr lang="el" err="1">
                <a:cs typeface="Calibri"/>
              </a:rPr>
              <a:t>directly</a:t>
            </a:r>
            <a:r>
              <a:rPr lang="el">
                <a:cs typeface="Calibri"/>
              </a:rPr>
              <a:t> </a:t>
            </a:r>
            <a:r>
              <a:rPr lang="el" err="1">
                <a:cs typeface="Calibri"/>
              </a:rPr>
              <a:t>anymore</a:t>
            </a:r>
            <a:r>
              <a:rPr lang="el">
                <a:cs typeface="Calibri"/>
              </a:rPr>
              <a:t>, </a:t>
            </a:r>
            <a:r>
              <a:rPr lang="el" err="1">
                <a:cs typeface="Calibri"/>
              </a:rPr>
              <a:t>but</a:t>
            </a:r>
            <a:r>
              <a:rPr lang="el">
                <a:cs typeface="Calibri"/>
              </a:rPr>
              <a:t> X </a:t>
            </a:r>
            <a:r>
              <a:rPr lang="el" err="1">
                <a:cs typeface="Calibri"/>
              </a:rPr>
              <a:t>coefficients</a:t>
            </a:r>
            <a:r>
              <a:rPr lang="el">
                <a:cs typeface="Calibri"/>
              </a:rPr>
              <a:t> </a:t>
            </a:r>
            <a:r>
              <a:rPr lang="el" err="1">
                <a:cs typeface="Calibri"/>
              </a:rPr>
              <a:t>that</a:t>
            </a:r>
            <a:r>
              <a:rPr lang="el">
                <a:cs typeface="Calibri"/>
              </a:rPr>
              <a:t> </a:t>
            </a:r>
            <a:r>
              <a:rPr lang="el" err="1">
                <a:cs typeface="Calibri"/>
              </a:rPr>
              <a:t>are</a:t>
            </a:r>
            <a:r>
              <a:rPr lang="el">
                <a:cs typeface="Calibri"/>
              </a:rPr>
              <a:t> </a:t>
            </a:r>
            <a:r>
              <a:rPr lang="el" err="1">
                <a:cs typeface="Calibri"/>
              </a:rPr>
              <a:t>linear</a:t>
            </a:r>
            <a:r>
              <a:rPr lang="el">
                <a:cs typeface="Calibri"/>
              </a:rPr>
              <a:t> </a:t>
            </a:r>
            <a:r>
              <a:rPr lang="el" err="1">
                <a:cs typeface="Calibri"/>
              </a:rPr>
              <a:t>combinations</a:t>
            </a:r>
            <a:r>
              <a:rPr lang="el">
                <a:cs typeface="Calibri"/>
              </a:rPr>
              <a:t> of </a:t>
            </a:r>
            <a:r>
              <a:rPr lang="el"/>
              <a:t>χ </a:t>
            </a:r>
            <a:r>
              <a:rPr lang="el" err="1"/>
              <a:t>based</a:t>
            </a:r>
            <a:r>
              <a:rPr lang="el"/>
              <a:t> on the </a:t>
            </a:r>
            <a:r>
              <a:rPr lang="el" err="1"/>
              <a:t>angles</a:t>
            </a:r>
            <a:r>
              <a:rPr lang="el"/>
              <a:t> </a:t>
            </a:r>
            <a:r>
              <a:rPr lang="el" err="1"/>
              <a:t>coming</a:t>
            </a:r>
            <a:r>
              <a:rPr lang="el"/>
              <a:t> </a:t>
            </a:r>
            <a:r>
              <a:rPr lang="el" err="1"/>
              <a:t>from</a:t>
            </a:r>
            <a:r>
              <a:rPr lang="el"/>
              <a:t> the </a:t>
            </a:r>
            <a:r>
              <a:rPr lang="el" err="1"/>
              <a:t>previous</a:t>
            </a:r>
            <a:r>
              <a:rPr lang="el"/>
              <a:t> </a:t>
            </a:r>
            <a:r>
              <a:rPr lang="el" err="1"/>
              <a:t>change</a:t>
            </a:r>
            <a:r>
              <a:rPr lang="el"/>
              <a:t> of </a:t>
            </a:r>
            <a:r>
              <a:rPr lang="el" err="1"/>
              <a:t>coordinates</a:t>
            </a:r>
            <a:r>
              <a:rPr lang="el"/>
              <a:t>.</a:t>
            </a:r>
            <a:endParaRPr lang="el">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21</a:t>
            </a:fld>
            <a:endParaRPr lang="en-US"/>
          </a:p>
        </p:txBody>
      </p:sp>
    </p:spTree>
    <p:extLst>
      <p:ext uri="{BB962C8B-B14F-4D97-AF65-F5344CB8AC3E}">
        <p14:creationId xmlns:p14="http://schemas.microsoft.com/office/powerpoint/2010/main" val="715675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a:t>
            </a:r>
            <a:r>
              <a:rPr lang="en-US" baseline="0"/>
              <a:t> let me talk about the users working group.</a:t>
            </a:r>
            <a:endParaRPr lang="en-US"/>
          </a:p>
        </p:txBody>
      </p:sp>
      <p:sp>
        <p:nvSpPr>
          <p:cNvPr id="4" name="Slide Number Placeholder 3"/>
          <p:cNvSpPr>
            <a:spLocks noGrp="1"/>
          </p:cNvSpPr>
          <p:nvPr>
            <p:ph type="sldNum" sz="quarter" idx="10"/>
          </p:nvPr>
        </p:nvSpPr>
        <p:spPr/>
        <p:txBody>
          <a:bodyPr/>
          <a:lstStyle/>
          <a:p>
            <a:fld id="{779C60C5-92F5-3F4F-ACAF-1C0E0F4D5FC2}" type="slidenum">
              <a:rPr lang="en-US" smtClean="0"/>
              <a:t>22</a:t>
            </a:fld>
            <a:endParaRPr lang="en-US"/>
          </a:p>
        </p:txBody>
      </p:sp>
    </p:spTree>
    <p:extLst>
      <p:ext uri="{BB962C8B-B14F-4D97-AF65-F5344CB8AC3E}">
        <p14:creationId xmlns:p14="http://schemas.microsoft.com/office/powerpoint/2010/main" val="1960995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provide tools that are complementary to EoS calculations to the users, we will also deliver a set of packages to compute observables of interest for the HI community.</a:t>
            </a:r>
            <a:br>
              <a:rPr lang="en-US"/>
            </a:br>
            <a:r>
              <a:rPr lang="en-US"/>
              <a:t> - we plan to provide a package which will provide combination of contributions from different hadron family to the total pressure, from which equivalent combination for susceptibilities can be derived.</a:t>
            </a:r>
            <a:br>
              <a:rPr lang="en-US"/>
            </a:br>
            <a:r>
              <a:rPr lang="en-US"/>
              <a:t>   Based on HRG + lQCD study, this can be used to study different contribution to criticality for instance, and to improve the quality of the proxies used in the experiment</a:t>
            </a:r>
            <a:br>
              <a:rPr lang="en-US"/>
            </a:br>
            <a:r>
              <a:rPr lang="en-US"/>
              <a:t> - from the Holographic module, one can get many different transport coefficients on top of the regular thermodynamics variables (list […])</a:t>
            </a:r>
            <a:br>
              <a:rPr lang="en-US"/>
            </a:br>
            <a:r>
              <a:rPr lang="en-US"/>
              <a:t> - finally, using the Thermal-FIRST package, it's possible to achieve fits to extract (chemical) freeze-out properties with HRG</a:t>
            </a:r>
          </a:p>
          <a:p>
            <a:endParaRPr lang="en-US">
              <a:ea typeface="Calibri"/>
              <a:cs typeface="+mn-lt"/>
            </a:endParaRPr>
          </a:p>
        </p:txBody>
      </p:sp>
      <p:sp>
        <p:nvSpPr>
          <p:cNvPr id="4" name="Slide Number Placeholder 3"/>
          <p:cNvSpPr>
            <a:spLocks noGrp="1"/>
          </p:cNvSpPr>
          <p:nvPr>
            <p:ph type="sldNum" sz="quarter" idx="5"/>
          </p:nvPr>
        </p:nvSpPr>
        <p:spPr/>
        <p:txBody>
          <a:bodyPr/>
          <a:lstStyle/>
          <a:p>
            <a:fld id="{779C60C5-92F5-3F4F-ACAF-1C0E0F4D5FC2}" type="slidenum">
              <a:rPr lang="en-US" smtClean="0"/>
              <a:t>23</a:t>
            </a:fld>
            <a:endParaRPr lang="en-US"/>
          </a:p>
        </p:txBody>
      </p:sp>
    </p:spTree>
    <p:extLst>
      <p:ext uri="{BB962C8B-B14F-4D97-AF65-F5344CB8AC3E}">
        <p14:creationId xmlns:p14="http://schemas.microsoft.com/office/powerpoint/2010/main" val="1095158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provide tools that are complementary to EoS calculations to the users, we will also deliver a set of packages to compute observables of interest for the HI community.</a:t>
            </a:r>
            <a:br>
              <a:rPr lang="en-US"/>
            </a:br>
            <a:r>
              <a:rPr lang="en-US"/>
              <a:t> - we plan to provide a package which will provide combination of contributions from different hadron family to the total pressure, from which equivalent combination for susceptibilities can be derived.</a:t>
            </a:r>
            <a:br>
              <a:rPr lang="en-US"/>
            </a:br>
            <a:r>
              <a:rPr lang="en-US"/>
              <a:t>   Based on HRG + lQCD study, this can be used to study different contribution to criticality for instance, and to improve the quality of the proxies used in the experiment</a:t>
            </a:r>
            <a:br>
              <a:rPr lang="en-US"/>
            </a:br>
            <a:r>
              <a:rPr lang="en-US"/>
              <a:t> - from the Holographic module, one can get many different transport coefficients on top of the regular thermodynamics variables (list […])</a:t>
            </a:r>
            <a:br>
              <a:rPr lang="en-US"/>
            </a:br>
            <a:r>
              <a:rPr lang="en-US"/>
              <a:t> - finally, using the Thermal-FIRST package, it's possible to achieve fits to extract (chemical) freeze-out properties with HRG</a:t>
            </a:r>
          </a:p>
          <a:p>
            <a:endParaRPr lang="en-US">
              <a:ea typeface="Calibri"/>
              <a:cs typeface="+mn-lt"/>
            </a:endParaRPr>
          </a:p>
        </p:txBody>
      </p:sp>
      <p:sp>
        <p:nvSpPr>
          <p:cNvPr id="4" name="Slide Number Placeholder 3"/>
          <p:cNvSpPr>
            <a:spLocks noGrp="1"/>
          </p:cNvSpPr>
          <p:nvPr>
            <p:ph type="sldNum" sz="quarter" idx="5"/>
          </p:nvPr>
        </p:nvSpPr>
        <p:spPr/>
        <p:txBody>
          <a:bodyPr/>
          <a:lstStyle/>
          <a:p>
            <a:fld id="{779C60C5-92F5-3F4F-ACAF-1C0E0F4D5FC2}" type="slidenum">
              <a:rPr lang="en-US" smtClean="0"/>
              <a:t>24</a:t>
            </a:fld>
            <a:endParaRPr lang="en-US"/>
          </a:p>
        </p:txBody>
      </p:sp>
    </p:spTree>
    <p:extLst>
      <p:ext uri="{BB962C8B-B14F-4D97-AF65-F5344CB8AC3E}">
        <p14:creationId xmlns:p14="http://schemas.microsoft.com/office/powerpoint/2010/main" val="732325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observable module for NS is the QLIMR module, which enable to calculate, from a given </a:t>
            </a:r>
            <a:r>
              <a:rPr lang="en-US" err="1"/>
              <a:t>EoS</a:t>
            </a:r>
            <a:r>
              <a:rPr lang="en-US"/>
              <a:t>, all the following « macroscopic » observables: […].</a:t>
            </a:r>
            <a:br>
              <a:rPr lang="en-US">
                <a:cs typeface="+mn-lt"/>
              </a:rPr>
            </a:br>
            <a:r>
              <a:rPr lang="en-US"/>
              <a:t>Then, we have a flavor equilibration module that can help to compute information regarding the composition of NS and equilibration processes: […].</a:t>
            </a:r>
          </a:p>
          <a:p>
            <a:r>
              <a:rPr lang="en-US">
                <a:cs typeface="Calibri"/>
              </a:rPr>
              <a:t>We will also ensure compatibility with the </a:t>
            </a:r>
            <a:r>
              <a:rPr lang="en-US" err="1">
                <a:cs typeface="Calibri"/>
              </a:rPr>
              <a:t>CompOSE</a:t>
            </a:r>
            <a:r>
              <a:rPr lang="en-US">
                <a:cs typeface="Calibri"/>
              </a:rPr>
              <a:t> format to make sure that our </a:t>
            </a:r>
            <a:r>
              <a:rPr lang="en-US" err="1">
                <a:cs typeface="Calibri"/>
              </a:rPr>
              <a:t>EoS</a:t>
            </a:r>
            <a:r>
              <a:rPr lang="en-US">
                <a:cs typeface="Calibri"/>
              </a:rPr>
              <a:t> can be employed through the standards of the astrophysical community for NS and mergers simulations.</a:t>
            </a:r>
          </a:p>
        </p:txBody>
      </p:sp>
      <p:sp>
        <p:nvSpPr>
          <p:cNvPr id="4" name="Slide Number Placeholder 3"/>
          <p:cNvSpPr>
            <a:spLocks noGrp="1"/>
          </p:cNvSpPr>
          <p:nvPr>
            <p:ph type="sldNum" sz="quarter" idx="5"/>
          </p:nvPr>
        </p:nvSpPr>
        <p:spPr/>
        <p:txBody>
          <a:bodyPr/>
          <a:lstStyle/>
          <a:p>
            <a:fld id="{779C60C5-92F5-3F4F-ACAF-1C0E0F4D5FC2}" type="slidenum">
              <a:rPr lang="en-US" smtClean="0"/>
              <a:t>25</a:t>
            </a:fld>
            <a:endParaRPr lang="en-US"/>
          </a:p>
        </p:txBody>
      </p:sp>
    </p:spTree>
    <p:extLst>
      <p:ext uri="{BB962C8B-B14F-4D97-AF65-F5344CB8AC3E}">
        <p14:creationId xmlns:p14="http://schemas.microsoft.com/office/powerpoint/2010/main" val="1796400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observable module for NS is the QLIMR module, which enable to calculate, from a given </a:t>
            </a:r>
            <a:r>
              <a:rPr lang="en-US" err="1"/>
              <a:t>EoS</a:t>
            </a:r>
            <a:r>
              <a:rPr lang="en-US"/>
              <a:t>, all the following « macroscopic » observables: […].</a:t>
            </a:r>
            <a:br>
              <a:rPr lang="en-US">
                <a:cs typeface="+mn-lt"/>
              </a:rPr>
            </a:br>
            <a:r>
              <a:rPr lang="en-US"/>
              <a:t>Then, we have a flavor equilibration module that can help to compute information regarding the composition of NS and equilibration processes: […].</a:t>
            </a:r>
          </a:p>
          <a:p>
            <a:r>
              <a:rPr lang="en-US">
                <a:cs typeface="Calibri"/>
              </a:rPr>
              <a:t>We will also ensure compatibility with the </a:t>
            </a:r>
            <a:r>
              <a:rPr lang="en-US" err="1">
                <a:cs typeface="Calibri"/>
              </a:rPr>
              <a:t>CompOSE</a:t>
            </a:r>
            <a:r>
              <a:rPr lang="en-US">
                <a:cs typeface="Calibri"/>
              </a:rPr>
              <a:t> format to make sure that our </a:t>
            </a:r>
            <a:r>
              <a:rPr lang="en-US" err="1">
                <a:cs typeface="Calibri"/>
              </a:rPr>
              <a:t>EoS</a:t>
            </a:r>
            <a:r>
              <a:rPr lang="en-US">
                <a:cs typeface="Calibri"/>
              </a:rPr>
              <a:t> can be employed through the standards of the astrophysical community for NS and mergers simulations.</a:t>
            </a:r>
          </a:p>
        </p:txBody>
      </p:sp>
      <p:sp>
        <p:nvSpPr>
          <p:cNvPr id="4" name="Slide Number Placeholder 3"/>
          <p:cNvSpPr>
            <a:spLocks noGrp="1"/>
          </p:cNvSpPr>
          <p:nvPr>
            <p:ph type="sldNum" sz="quarter" idx="5"/>
          </p:nvPr>
        </p:nvSpPr>
        <p:spPr/>
        <p:txBody>
          <a:bodyPr/>
          <a:lstStyle/>
          <a:p>
            <a:fld id="{779C60C5-92F5-3F4F-ACAF-1C0E0F4D5FC2}" type="slidenum">
              <a:rPr lang="en-US" smtClean="0"/>
              <a:t>26</a:t>
            </a:fld>
            <a:endParaRPr lang="en-US"/>
          </a:p>
        </p:txBody>
      </p:sp>
    </p:spTree>
    <p:extLst>
      <p:ext uri="{BB962C8B-B14F-4D97-AF65-F5344CB8AC3E}">
        <p14:creationId xmlns:p14="http://schemas.microsoft.com/office/powerpoint/2010/main" val="3593552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first collaboration-wide publication, released in March 2023, was an attempt to review all theoretical and experimental constraints for the nuclear </a:t>
            </a:r>
            <a:r>
              <a:rPr lang="en-US" err="1">
                <a:cs typeface="Calibri"/>
              </a:rPr>
              <a:t>EoS</a:t>
            </a:r>
            <a:r>
              <a:rPr lang="en-US">
                <a:cs typeface="Calibri"/>
              </a:rPr>
              <a:t> at finite T and mus.</a:t>
            </a:r>
            <a:endParaRPr lang="en-US">
              <a:cs typeface="+mn-lt"/>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27</a:t>
            </a:fld>
            <a:endParaRPr lang="en-US"/>
          </a:p>
        </p:txBody>
      </p:sp>
    </p:spTree>
    <p:extLst>
      <p:ext uri="{BB962C8B-B14F-4D97-AF65-F5344CB8AC3E}">
        <p14:creationId xmlns:p14="http://schemas.microsoft.com/office/powerpoint/2010/main" val="1308390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to conclude, we are very excited to start working</a:t>
            </a:r>
            <a:r>
              <a:rPr lang="en-US" baseline="0"/>
              <a:t> on the MUSES </a:t>
            </a:r>
            <a:r>
              <a:rPr lang="en-US"/>
              <a:t>project</a:t>
            </a:r>
            <a:r>
              <a:rPr lang="en-US" baseline="0"/>
              <a:t>.</a:t>
            </a:r>
            <a:br>
              <a:rPr lang="en-US">
                <a:cs typeface="+mn-lt"/>
              </a:rPr>
            </a:br>
            <a:r>
              <a:rPr lang="en-US"/>
              <a:t> </a:t>
            </a:r>
            <a:r>
              <a:rPr lang="en-US" baseline="0"/>
              <a:t>MUSES will provide </a:t>
            </a:r>
            <a:r>
              <a:rPr lang="en-US"/>
              <a:t>a </a:t>
            </a:r>
            <a:r>
              <a:rPr lang="en-US" baseline="0"/>
              <a:t>cyberinfrastructure </a:t>
            </a:r>
            <a:r>
              <a:rPr lang="en-US"/>
              <a:t>delivering </a:t>
            </a:r>
            <a:r>
              <a:rPr lang="en-US" err="1"/>
              <a:t>EoS</a:t>
            </a:r>
            <a:r>
              <a:rPr lang="en-US"/>
              <a:t> tables and related observables which are of need for HIC modeling and NS &amp; mergers simulations, with new tools to help merging consistently different types of </a:t>
            </a:r>
            <a:r>
              <a:rPr lang="en-US" err="1"/>
              <a:t>EoS</a:t>
            </a:r>
            <a:r>
              <a:rPr lang="en-US"/>
              <a:t>, and ensure a maximal coverage of the phase diagram.</a:t>
            </a:r>
          </a:p>
        </p:txBody>
      </p:sp>
      <p:sp>
        <p:nvSpPr>
          <p:cNvPr id="4" name="Slide Number Placeholder 3"/>
          <p:cNvSpPr>
            <a:spLocks noGrp="1"/>
          </p:cNvSpPr>
          <p:nvPr>
            <p:ph type="sldNum" sz="quarter" idx="10"/>
          </p:nvPr>
        </p:nvSpPr>
        <p:spPr/>
        <p:txBody>
          <a:bodyPr/>
          <a:lstStyle/>
          <a:p>
            <a:fld id="{779C60C5-92F5-3F4F-ACAF-1C0E0F4D5FC2}" type="slidenum">
              <a:rPr lang="en-US" smtClean="0"/>
              <a:t>28</a:t>
            </a:fld>
            <a:endParaRPr lang="en-US"/>
          </a:p>
        </p:txBody>
      </p:sp>
    </p:spTree>
    <p:extLst>
      <p:ext uri="{BB962C8B-B14F-4D97-AF65-F5344CB8AC3E}">
        <p14:creationId xmlns:p14="http://schemas.microsoft.com/office/powerpoint/2010/main" val="2089858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me go a bit</a:t>
            </a:r>
            <a:r>
              <a:rPr lang="en-US" baseline="0"/>
              <a:t> more into the physics details. If we were able to solve QCD at high density, none of this would be necessary. QCD can only be solved numerically through lattice simulations in the range of temperature and density relevant to both heavy-ion and neutron star communities. However, this numerical technique is based on Monte Carlo importance sampling, which cannot be applied at finite density because the quantity used to sample the configurations becomes complex and cannot be used as a weight anymore. This is the reason why we don’t know the equation of state and phase diagram of strongly interacting matter at all temperatures and densities from first principles. We need to rely on models to explore the regions which lattice QCD cannot reach yet. </a:t>
            </a:r>
            <a:endParaRPr lang="en-US"/>
          </a:p>
        </p:txBody>
      </p:sp>
      <p:sp>
        <p:nvSpPr>
          <p:cNvPr id="4" name="Slide Number Placeholder 3"/>
          <p:cNvSpPr>
            <a:spLocks noGrp="1"/>
          </p:cNvSpPr>
          <p:nvPr>
            <p:ph type="sldNum" sz="quarter" idx="10"/>
          </p:nvPr>
        </p:nvSpPr>
        <p:spPr/>
        <p:txBody>
          <a:bodyPr/>
          <a:lstStyle/>
          <a:p>
            <a:fld id="{779C60C5-92F5-3F4F-ACAF-1C0E0F4D5FC2}" type="slidenum">
              <a:rPr lang="en-US" smtClean="0"/>
              <a:t>30</a:t>
            </a:fld>
            <a:endParaRPr lang="en-US"/>
          </a:p>
        </p:txBody>
      </p:sp>
    </p:spTree>
    <p:extLst>
      <p:ext uri="{BB962C8B-B14F-4D97-AF65-F5344CB8AC3E}">
        <p14:creationId xmlns:p14="http://schemas.microsoft.com/office/powerpoint/2010/main" val="1998704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go back on the phase diagram, and discuss how it can be described theoretically. We know that lattice QCD simulations, based on 1st principles QCD calculations, can only be achieved at 0 chemical potentials and then be extrapolated to cover the low-density region of the phase diagram. But what do we do about the rest..?</a:t>
            </a:r>
            <a:r>
              <a:rPr lang="en-US" baseline="0"/>
              <a:t> </a:t>
            </a:r>
            <a:r>
              <a:rPr lang="en-US"/>
              <a:t>-&gt; </a:t>
            </a:r>
            <a:r>
              <a:rPr lang="en-US" baseline="0"/>
              <a:t>We need to resort to effective theories or models. </a:t>
            </a:r>
            <a:br>
              <a:rPr lang="en-US">
                <a:cs typeface="+mn-lt"/>
              </a:rPr>
            </a:br>
            <a:r>
              <a:rPr lang="en-US"/>
              <a:t>At</a:t>
            </a:r>
            <a:r>
              <a:rPr lang="en-US" baseline="0"/>
              <a:t> low T </a:t>
            </a:r>
            <a:r>
              <a:rPr lang="en-US"/>
              <a:t>/ </a:t>
            </a:r>
            <a:r>
              <a:rPr lang="en-US" baseline="0"/>
              <a:t>intermediate densities</a:t>
            </a:r>
            <a:r>
              <a:rPr lang="en-US"/>
              <a:t>: </a:t>
            </a:r>
            <a:br>
              <a:rPr lang="en-US">
                <a:cs typeface="+mn-lt"/>
              </a:rPr>
            </a:br>
            <a:r>
              <a:rPr lang="en-US"/>
              <a:t>  - DOFs should</a:t>
            </a:r>
            <a:r>
              <a:rPr lang="en-US" baseline="0"/>
              <a:t> be interacting hadrons</a:t>
            </a:r>
            <a:br>
              <a:rPr lang="en-US">
                <a:ea typeface="Calibri"/>
                <a:cs typeface="+mn-lt"/>
              </a:rPr>
            </a:br>
            <a:r>
              <a:rPr lang="en-US"/>
              <a:t>  - </a:t>
            </a:r>
            <a:r>
              <a:rPr lang="en-US" baseline="0"/>
              <a:t>we know there is a liquid-gas phase </a:t>
            </a:r>
            <a:r>
              <a:rPr lang="en-US"/>
              <a:t>transition </a:t>
            </a:r>
            <a:br>
              <a:rPr lang="en-US">
                <a:ea typeface="Calibri"/>
                <a:cs typeface="+mn-lt"/>
              </a:rPr>
            </a:br>
            <a:r>
              <a:rPr lang="en-US"/>
              <a:t>  - chiral</a:t>
            </a:r>
            <a:r>
              <a:rPr lang="en-US" baseline="0"/>
              <a:t> effective field theory is the low-energy theory of QCD</a:t>
            </a:r>
            <a:br>
              <a:rPr lang="en-US">
                <a:cs typeface="+mn-lt"/>
              </a:rPr>
            </a:br>
            <a:r>
              <a:rPr lang="en-US"/>
              <a:t>In the deconfined phase at intermediate T / finite density:</a:t>
            </a:r>
            <a:br>
              <a:rPr lang="en-US">
                <a:cs typeface="+mn-lt"/>
              </a:rPr>
            </a:br>
            <a:r>
              <a:rPr lang="en-US"/>
              <a:t>  - </a:t>
            </a:r>
            <a:r>
              <a:rPr lang="en-US" baseline="0"/>
              <a:t>holographic approaches describe the strongly coupled </a:t>
            </a:r>
            <a:r>
              <a:rPr lang="en-US"/>
              <a:t>QGP</a:t>
            </a:r>
            <a:br>
              <a:rPr lang="en-US">
                <a:cs typeface="+mn-lt"/>
              </a:rPr>
            </a:br>
            <a:r>
              <a:rPr lang="en-US"/>
              <a:t>At</a:t>
            </a:r>
            <a:r>
              <a:rPr lang="en-US" baseline="0"/>
              <a:t> very large T and </a:t>
            </a:r>
            <a:r>
              <a:rPr lang="en-US" baseline="0" err="1"/>
              <a:t>mu</a:t>
            </a:r>
            <a:r>
              <a:rPr lang="en-US" err="1"/>
              <a:t>_B</a:t>
            </a:r>
            <a:r>
              <a:rPr lang="en-US"/>
              <a:t>:</a:t>
            </a:r>
            <a:r>
              <a:rPr lang="en-US" baseline="0"/>
              <a:t> </a:t>
            </a:r>
            <a:br>
              <a:rPr lang="en-US">
                <a:cs typeface="+mn-lt"/>
              </a:rPr>
            </a:br>
            <a:r>
              <a:rPr lang="en-US"/>
              <a:t>  - </a:t>
            </a:r>
            <a:r>
              <a:rPr lang="en-US" baseline="0"/>
              <a:t>we recover </a:t>
            </a:r>
            <a:r>
              <a:rPr lang="en-US" err="1"/>
              <a:t>pQCD</a:t>
            </a:r>
            <a:r>
              <a:rPr lang="en-US" baseline="0"/>
              <a:t> </a:t>
            </a:r>
            <a:br>
              <a:rPr lang="en-US">
                <a:cs typeface="+mn-lt"/>
              </a:rPr>
            </a:br>
            <a:r>
              <a:rPr lang="en-US"/>
              <a:t>In</a:t>
            </a:r>
            <a:r>
              <a:rPr lang="en-US" baseline="0"/>
              <a:t> </a:t>
            </a:r>
            <a:r>
              <a:rPr lang="en-US"/>
              <a:t>the</a:t>
            </a:r>
            <a:r>
              <a:rPr lang="en-US" baseline="0"/>
              <a:t> very dense and hot area</a:t>
            </a:r>
            <a:r>
              <a:rPr lang="en-US"/>
              <a:t>:</a:t>
            </a:r>
            <a:r>
              <a:rPr lang="en-US" baseline="0"/>
              <a:t> </a:t>
            </a:r>
            <a:br>
              <a:rPr lang="en-US">
                <a:cs typeface="+mn-lt"/>
              </a:rPr>
            </a:br>
            <a:r>
              <a:rPr lang="en-US"/>
              <a:t>  - </a:t>
            </a:r>
            <a:r>
              <a:rPr lang="en-US" baseline="0"/>
              <a:t>models with deconfined quarks </a:t>
            </a:r>
            <a:r>
              <a:rPr lang="en-US"/>
              <a:t>+ </a:t>
            </a:r>
            <a:r>
              <a:rPr lang="en-US" baseline="0"/>
              <a:t>more exotic phases such as quarkyonic matter </a:t>
            </a:r>
            <a:r>
              <a:rPr lang="en-US"/>
              <a:t>/ </a:t>
            </a:r>
            <a:r>
              <a:rPr lang="en-US" baseline="0"/>
              <a:t>color superconductivity. </a:t>
            </a:r>
            <a:br>
              <a:rPr lang="en-US">
                <a:cs typeface="+mn-lt"/>
              </a:rPr>
            </a:br>
            <a:r>
              <a:rPr lang="en-US"/>
              <a:t>There</a:t>
            </a:r>
            <a:r>
              <a:rPr lang="en-US" baseline="0"/>
              <a:t> is</a:t>
            </a:r>
            <a:r>
              <a:rPr lang="en-US"/>
              <a:t>  hence a</a:t>
            </a:r>
            <a:r>
              <a:rPr lang="en-US" baseline="0"/>
              <a:t> lot of knowledge that goes into all the different phases of matter on this phase diagram</a:t>
            </a:r>
            <a:r>
              <a:rPr lang="en-US"/>
              <a:t>,</a:t>
            </a:r>
            <a:r>
              <a:rPr lang="en-US" baseline="0"/>
              <a:t> and one can think of putting them all together to achieve full coverage of the phase diagram.</a:t>
            </a:r>
            <a:endParaRPr lang="en-US"/>
          </a:p>
        </p:txBody>
      </p:sp>
      <p:sp>
        <p:nvSpPr>
          <p:cNvPr id="4" name="Slide Number Placeholder 3"/>
          <p:cNvSpPr>
            <a:spLocks noGrp="1"/>
          </p:cNvSpPr>
          <p:nvPr>
            <p:ph type="sldNum" sz="quarter" idx="10"/>
          </p:nvPr>
        </p:nvSpPr>
        <p:spPr/>
        <p:txBody>
          <a:bodyPr/>
          <a:lstStyle/>
          <a:p>
            <a:fld id="{C78B23A8-3D39-7349-8EAC-4E46B4B48026}" type="slidenum">
              <a:rPr lang="en-US" smtClean="0"/>
              <a:t>3</a:t>
            </a:fld>
            <a:endParaRPr lang="en-US"/>
          </a:p>
        </p:txBody>
      </p:sp>
    </p:spTree>
    <p:extLst>
      <p:ext uri="{BB962C8B-B14F-4D97-AF65-F5344CB8AC3E}">
        <p14:creationId xmlns:p14="http://schemas.microsoft.com/office/powerpoint/2010/main" val="1636159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cartoon shows phases of a NS merger as a function of time, showing the associated observational signatures and underlying physical phenomena. </a:t>
            </a:r>
            <a:br>
              <a:rPr lang="en-US">
                <a:cs typeface="+mn-lt"/>
              </a:rPr>
            </a:br>
            <a:r>
              <a:rPr lang="en-US"/>
              <a:t>Nuclear physics, with possible answers to the open questions listed</a:t>
            </a:r>
            <a:r>
              <a:rPr lang="en-US" baseline="0"/>
              <a:t> at the beginning, is encoded in all phases.</a:t>
            </a:r>
            <a:endParaRPr lang="en-US"/>
          </a:p>
        </p:txBody>
      </p:sp>
      <p:sp>
        <p:nvSpPr>
          <p:cNvPr id="4" name="Slide Number Placeholder 3"/>
          <p:cNvSpPr>
            <a:spLocks noGrp="1"/>
          </p:cNvSpPr>
          <p:nvPr>
            <p:ph type="sldNum" sz="quarter" idx="10"/>
          </p:nvPr>
        </p:nvSpPr>
        <p:spPr/>
        <p:txBody>
          <a:bodyPr/>
          <a:lstStyle/>
          <a:p>
            <a:fld id="{779C60C5-92F5-3F4F-ACAF-1C0E0F4D5FC2}" type="slidenum">
              <a:rPr lang="en-US" smtClean="0"/>
              <a:t>31</a:t>
            </a:fld>
            <a:endParaRPr lang="en-US"/>
          </a:p>
        </p:txBody>
      </p:sp>
    </p:spTree>
    <p:extLst>
      <p:ext uri="{BB962C8B-B14F-4D97-AF65-F5344CB8AC3E}">
        <p14:creationId xmlns:p14="http://schemas.microsoft.com/office/powerpoint/2010/main" val="4104062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Coming back to Earth now, let's discuss how we probe the phase diagram of nuclear matter at very small scales.</a:t>
            </a:r>
            <a:br>
              <a:rPr lang="en-US">
                <a:ea typeface="Calibri"/>
                <a:cs typeface="+mn-lt"/>
              </a:rPr>
            </a:br>
            <a:r>
              <a:rPr lang="en-US">
                <a:ea typeface="Calibri"/>
                <a:cs typeface="Calibri"/>
              </a:rPr>
              <a:t>This cartoon represents the scenario of a HIC, and the different phases through which the system will evolve.</a:t>
            </a:r>
            <a:br>
              <a:rPr lang="en-US">
                <a:ea typeface="Calibri"/>
                <a:cs typeface="+mn-lt"/>
              </a:rPr>
            </a:br>
            <a:r>
              <a:rPr lang="en-US">
                <a:ea typeface="Calibri"/>
                <a:cs typeface="Calibri"/>
              </a:rPr>
              <a:t>One can see that such experiments allow to probe dynamically different phases of the phase diagram, and in particular phase transitions, in its different regions depending on the center-of-mass energy of the collision.</a:t>
            </a:r>
          </a:p>
        </p:txBody>
      </p:sp>
      <p:sp>
        <p:nvSpPr>
          <p:cNvPr id="4" name="Slide Number Placeholder 3"/>
          <p:cNvSpPr>
            <a:spLocks noGrp="1"/>
          </p:cNvSpPr>
          <p:nvPr>
            <p:ph type="sldNum" sz="quarter" idx="10"/>
          </p:nvPr>
        </p:nvSpPr>
        <p:spPr/>
        <p:txBody>
          <a:bodyPr/>
          <a:lstStyle/>
          <a:p>
            <a:fld id="{779C60C5-92F5-3F4F-ACAF-1C0E0F4D5FC2}" type="slidenum">
              <a:rPr lang="en-US" smtClean="0"/>
              <a:t>32</a:t>
            </a:fld>
            <a:endParaRPr lang="en-US"/>
          </a:p>
        </p:txBody>
      </p:sp>
    </p:spTree>
    <p:extLst>
      <p:ext uri="{BB962C8B-B14F-4D97-AF65-F5344CB8AC3E}">
        <p14:creationId xmlns:p14="http://schemas.microsoft.com/office/powerpoint/2010/main" val="1495549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is how MUSES was envisioned. </a:t>
            </a:r>
            <a:br>
              <a:rPr lang="en-US">
                <a:cs typeface="+mn-lt"/>
              </a:rPr>
            </a:br>
            <a:r>
              <a:rPr lang="en-US" baseline="0"/>
              <a:t>MUSES stands for Modular Unified Solver of the Equation of State and it will deliver an </a:t>
            </a:r>
            <a:r>
              <a:rPr lang="en-US" sz="1200" i="0"/>
              <a:t>open-source </a:t>
            </a:r>
            <a:r>
              <a:rPr lang="en-US" sz="1200" i="0">
                <a:solidFill>
                  <a:schemeClr val="accent1"/>
                </a:solidFill>
              </a:rPr>
              <a:t>cyberinfrastructure</a:t>
            </a:r>
            <a:r>
              <a:rPr lang="en-US">
                <a:solidFill>
                  <a:srgbClr val="4472C4"/>
                </a:solidFill>
              </a:rPr>
              <a:t> </a:t>
            </a:r>
            <a:r>
              <a:rPr lang="en-US">
                <a:solidFill>
                  <a:srgbClr val="000000"/>
                </a:solidFill>
              </a:rPr>
              <a:t>[...]. </a:t>
            </a:r>
            <a:br>
              <a:rPr lang="en-US">
                <a:cs typeface="+mn-lt"/>
              </a:rPr>
            </a:br>
            <a:r>
              <a:rPr lang="en-US" sz="1200" i="0"/>
              <a:t>Modular means that,</a:t>
            </a:r>
            <a:r>
              <a:rPr lang="en-US" sz="1200" i="0" baseline="0"/>
              <a:t> especially at large chemical potentials, we will implement different choices for the equation of state, or modules, that the user will be able to choose. </a:t>
            </a:r>
            <a:br>
              <a:rPr lang="en-US">
                <a:cs typeface="+mn-lt"/>
              </a:rPr>
            </a:br>
            <a:r>
              <a:rPr lang="en-US" sz="1200" i="0" baseline="0"/>
              <a:t>Unified means that the different modules </a:t>
            </a:r>
            <a:r>
              <a:rPr lang="en-US"/>
              <a:t>will be</a:t>
            </a:r>
            <a:r>
              <a:rPr lang="en-US" sz="1200" i="0" baseline="0"/>
              <a:t> </a:t>
            </a:r>
            <a:r>
              <a:rPr lang="en-US"/>
              <a:t>provided with tools to smoothly</a:t>
            </a:r>
            <a:r>
              <a:rPr lang="en-US" sz="1200" i="0" baseline="0"/>
              <a:t> </a:t>
            </a:r>
            <a:r>
              <a:rPr lang="en-US"/>
              <a:t>merge</a:t>
            </a:r>
            <a:r>
              <a:rPr lang="en-US" sz="1200" i="0" baseline="0"/>
              <a:t> together </a:t>
            </a:r>
            <a:r>
              <a:rPr lang="en-US"/>
              <a:t>different </a:t>
            </a:r>
            <a:r>
              <a:rPr lang="en-US" err="1"/>
              <a:t>EoS</a:t>
            </a:r>
            <a:r>
              <a:rPr lang="en-US"/>
              <a:t> to</a:t>
            </a:r>
            <a:r>
              <a:rPr lang="en-US" sz="1200" i="0" baseline="0"/>
              <a:t> ensure maximal coverage of the phase diagram.</a:t>
            </a:r>
            <a:endParaRPr lang="en-US" i="0"/>
          </a:p>
        </p:txBody>
      </p:sp>
      <p:sp>
        <p:nvSpPr>
          <p:cNvPr id="4" name="Slide Number Placeholder 3"/>
          <p:cNvSpPr>
            <a:spLocks noGrp="1"/>
          </p:cNvSpPr>
          <p:nvPr>
            <p:ph type="sldNum" sz="quarter" idx="10"/>
          </p:nvPr>
        </p:nvSpPr>
        <p:spPr/>
        <p:txBody>
          <a:bodyPr/>
          <a:lstStyle/>
          <a:p>
            <a:fld id="{779C60C5-92F5-3F4F-ACAF-1C0E0F4D5FC2}" type="slidenum">
              <a:rPr lang="en-US" smtClean="0"/>
              <a:t>4</a:t>
            </a:fld>
            <a:endParaRPr lang="en-US"/>
          </a:p>
        </p:txBody>
      </p:sp>
    </p:spTree>
    <p:extLst>
      <p:ext uri="{BB962C8B-B14F-4D97-AF65-F5344CB8AC3E}">
        <p14:creationId xmlns:p14="http://schemas.microsoft.com/office/powerpoint/2010/main" val="1679472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goals and milestones of MUSES</a:t>
            </a:r>
            <a:r>
              <a:rPr lang="en-US" baseline="0"/>
              <a:t> are to develop a cyberinfrastructure of interoperating tools and services with a replicable and flexible deployment system. </a:t>
            </a:r>
            <a:br>
              <a:rPr lang="en-US">
                <a:cs typeface="+mn-lt"/>
              </a:rPr>
            </a:br>
            <a:r>
              <a:rPr lang="en-US"/>
              <a:t>We</a:t>
            </a:r>
            <a:r>
              <a:rPr lang="en-US" baseline="0"/>
              <a:t> will</a:t>
            </a:r>
            <a:r>
              <a:rPr lang="en-US"/>
              <a:t>:</a:t>
            </a:r>
            <a:br>
              <a:rPr lang="en-US">
                <a:cs typeface="+mn-lt"/>
              </a:rPr>
            </a:br>
            <a:r>
              <a:rPr lang="en-US"/>
              <a:t> - </a:t>
            </a:r>
            <a:r>
              <a:rPr lang="en-US" baseline="0"/>
              <a:t>upgrade existing calculation tools to modern programming </a:t>
            </a:r>
            <a:r>
              <a:rPr lang="en-US"/>
              <a:t>languages</a:t>
            </a:r>
            <a:br>
              <a:rPr lang="en-US">
                <a:cs typeface="+mn-lt"/>
              </a:rPr>
            </a:br>
            <a:r>
              <a:rPr lang="en-US"/>
              <a:t> - develop</a:t>
            </a:r>
            <a:r>
              <a:rPr lang="en-US" baseline="0"/>
              <a:t> the </a:t>
            </a:r>
            <a:r>
              <a:rPr lang="en-US" err="1"/>
              <a:t>EoS</a:t>
            </a:r>
            <a:r>
              <a:rPr lang="en-US"/>
              <a:t> package</a:t>
            </a:r>
            <a:r>
              <a:rPr lang="en-US" baseline="0"/>
              <a:t> that</a:t>
            </a:r>
            <a:r>
              <a:rPr lang="en-US"/>
              <a:t> can</a:t>
            </a:r>
            <a:r>
              <a:rPr lang="en-US" baseline="0"/>
              <a:t> </a:t>
            </a:r>
            <a:r>
              <a:rPr lang="en-US"/>
              <a:t>combine</a:t>
            </a:r>
            <a:r>
              <a:rPr lang="en-US" baseline="0"/>
              <a:t> </a:t>
            </a:r>
            <a:r>
              <a:rPr lang="en-US"/>
              <a:t>different </a:t>
            </a:r>
            <a:r>
              <a:rPr lang="en-US" err="1"/>
              <a:t>EoS</a:t>
            </a:r>
            <a:r>
              <a:rPr lang="en-US"/>
              <a:t> </a:t>
            </a:r>
            <a:r>
              <a:rPr lang="en-US" baseline="0"/>
              <a:t>modules </a:t>
            </a:r>
            <a:r>
              <a:rPr lang="en-US"/>
              <a:t>that you</a:t>
            </a:r>
            <a:r>
              <a:rPr lang="en-US" baseline="0"/>
              <a:t> can see </a:t>
            </a:r>
            <a:r>
              <a:rPr lang="en-US"/>
              <a:t>here (as well as </a:t>
            </a:r>
            <a:r>
              <a:rPr lang="en-US" baseline="0"/>
              <a:t>using smooth transition functions between them</a:t>
            </a:r>
            <a:r>
              <a:rPr lang="en-US"/>
              <a:t> to maximize the coverage oh the phase diagram)</a:t>
            </a:r>
            <a:br>
              <a:rPr lang="en-US">
                <a:cs typeface="+mn-lt"/>
              </a:rPr>
            </a:br>
            <a:r>
              <a:rPr lang="en-US"/>
              <a:t> - develop an observable &amp; tools package, that will provide some tools (interpolation, </a:t>
            </a:r>
            <a:r>
              <a:rPr lang="en-US" err="1"/>
              <a:t>EoS</a:t>
            </a:r>
            <a:r>
              <a:rPr lang="en-US"/>
              <a:t> inversion) and ways to compute useful observables for the users from heavy-ion and astrophysics communities</a:t>
            </a:r>
            <a:endParaRPr lang="en-US">
              <a:cs typeface="Calibri"/>
            </a:endParaRPr>
          </a:p>
          <a:p>
            <a:r>
              <a:rPr lang="en-US"/>
              <a:t> - </a:t>
            </a:r>
            <a:r>
              <a:rPr lang="en-US" baseline="0"/>
              <a:t>develop web-based tools and services for the users, that provide interactive interfaces to the calculation engine</a:t>
            </a:r>
            <a:br>
              <a:rPr lang="en-US">
                <a:cs typeface="+mn-lt"/>
              </a:rPr>
            </a:br>
            <a:r>
              <a:rPr lang="en-US"/>
              <a:t> -  </a:t>
            </a:r>
            <a:r>
              <a:rPr lang="en-US" baseline="0"/>
              <a:t>introduce a job management system that executes the calculations requested by the users, using the best </a:t>
            </a:r>
            <a:r>
              <a:rPr lang="en-US"/>
              <a:t>available</a:t>
            </a:r>
            <a:r>
              <a:rPr lang="en-US" baseline="0"/>
              <a:t> processing </a:t>
            </a:r>
            <a:r>
              <a:rPr lang="en-US"/>
              <a:t>system, and a deployment</a:t>
            </a:r>
            <a:r>
              <a:rPr lang="en-US" baseline="0"/>
              <a:t> system that </a:t>
            </a:r>
            <a:r>
              <a:rPr lang="en-US"/>
              <a:t>can be downloaded and run locally (Docker)</a:t>
            </a:r>
            <a:endParaRPr lang="en-US">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5</a:t>
            </a:fld>
            <a:endParaRPr lang="en-US"/>
          </a:p>
        </p:txBody>
      </p:sp>
    </p:spTree>
    <p:extLst>
      <p:ext uri="{BB962C8B-B14F-4D97-AF65-F5344CB8AC3E}">
        <p14:creationId xmlns:p14="http://schemas.microsoft.com/office/powerpoint/2010/main" val="68876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case of Neutron Stars and their mergers, studying such systems usually requires to consider... [DETAILS].</a:t>
            </a:r>
            <a:br>
              <a:rPr lang="en-US">
                <a:cs typeface="+mn-lt"/>
              </a:rPr>
            </a:br>
            <a:r>
              <a:rPr lang="en-US"/>
              <a:t>Hence, we need in that case to provide to the community... [NEEDS].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79C60C5-92F5-3F4F-ACAF-1C0E0F4D5FC2}" type="slidenum">
              <a:rPr lang="en-US" smtClean="0"/>
              <a:t>6</a:t>
            </a:fld>
            <a:endParaRPr lang="en-US"/>
          </a:p>
        </p:txBody>
      </p:sp>
    </p:spTree>
    <p:extLst>
      <p:ext uri="{BB962C8B-B14F-4D97-AF65-F5344CB8AC3E}">
        <p14:creationId xmlns:p14="http://schemas.microsoft.com/office/powerpoint/2010/main" val="21304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to higher densities, the neutron</a:t>
            </a:r>
            <a:r>
              <a:rPr lang="en-US" baseline="0"/>
              <a:t> star Equation of State working group will include several models for the high-density, low-temperature region of the phase diagram.</a:t>
            </a:r>
            <a:endParaRPr lang="en-US"/>
          </a:p>
        </p:txBody>
      </p:sp>
      <p:sp>
        <p:nvSpPr>
          <p:cNvPr id="4" name="Slide Number Placeholder 3"/>
          <p:cNvSpPr>
            <a:spLocks noGrp="1"/>
          </p:cNvSpPr>
          <p:nvPr>
            <p:ph type="sldNum" sz="quarter" idx="10"/>
          </p:nvPr>
        </p:nvSpPr>
        <p:spPr/>
        <p:txBody>
          <a:bodyPr/>
          <a:lstStyle/>
          <a:p>
            <a:fld id="{779C60C5-92F5-3F4F-ACAF-1C0E0F4D5FC2}" type="slidenum">
              <a:rPr lang="en-US" smtClean="0"/>
              <a:t>7</a:t>
            </a:fld>
            <a:endParaRPr lang="en-US"/>
          </a:p>
        </p:txBody>
      </p:sp>
    </p:spTree>
    <p:extLst>
      <p:ext uri="{BB962C8B-B14F-4D97-AF65-F5344CB8AC3E}">
        <p14:creationId xmlns:p14="http://schemas.microsoft.com/office/powerpoint/2010/main" val="130536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case of Neutron Stars and their mergers, studying such systems usually requires to consider... [DETAILS].</a:t>
            </a:r>
            <a:br>
              <a:rPr lang="en-US">
                <a:cs typeface="+mn-lt"/>
              </a:rPr>
            </a:br>
            <a:r>
              <a:rPr lang="en-US"/>
              <a:t>Hence, we need in that case to provide to the community... [NEEDS].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79C60C5-92F5-3F4F-ACAF-1C0E0F4D5FC2}" type="slidenum">
              <a:rPr lang="en-US" smtClean="0"/>
              <a:t>8</a:t>
            </a:fld>
            <a:endParaRPr lang="en-US"/>
          </a:p>
        </p:txBody>
      </p:sp>
    </p:spTree>
    <p:extLst>
      <p:ext uri="{BB962C8B-B14F-4D97-AF65-F5344CB8AC3E}">
        <p14:creationId xmlns:p14="http://schemas.microsoft.com/office/powerpoint/2010/main" val="3961514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a:t>
            </a:r>
            <a:r>
              <a:rPr lang="en-US" err="1"/>
              <a:t>summarised</a:t>
            </a:r>
            <a:r>
              <a:rPr lang="en-US"/>
              <a:t> all the different </a:t>
            </a:r>
            <a:r>
              <a:rPr lang="en-US" err="1"/>
              <a:t>EoS</a:t>
            </a:r>
            <a:r>
              <a:rPr lang="en-US"/>
              <a:t> that will be included to describe the region of the phase diagram relevant for NS and mergers study:</a:t>
            </a:r>
            <a:br>
              <a:rPr lang="en-US">
                <a:ea typeface="Calibri"/>
                <a:cs typeface="+mn-lt"/>
              </a:rPr>
            </a:br>
            <a:r>
              <a:rPr lang="en-US"/>
              <a:t> - Chiral</a:t>
            </a:r>
            <a:r>
              <a:rPr lang="en-US" baseline="0"/>
              <a:t> </a:t>
            </a:r>
            <a:r>
              <a:rPr lang="en-US"/>
              <a:t>Mean</a:t>
            </a:r>
            <a:r>
              <a:rPr lang="en-US" baseline="0"/>
              <a:t> </a:t>
            </a:r>
            <a:r>
              <a:rPr lang="en-US"/>
              <a:t>Field</a:t>
            </a:r>
            <a:r>
              <a:rPr lang="en-US" baseline="0"/>
              <a:t> </a:t>
            </a:r>
            <a:r>
              <a:rPr lang="en-US"/>
              <a:t>(CMF) model</a:t>
            </a:r>
            <a:r>
              <a:rPr lang="en-US" baseline="0"/>
              <a:t>, which features a crossover at low density and a first-order phase transition at high </a:t>
            </a:r>
            <a:r>
              <a:rPr lang="en-US"/>
              <a:t>density</a:t>
            </a:r>
          </a:p>
          <a:p>
            <a:r>
              <a:rPr lang="en-US"/>
              <a:t>    Based</a:t>
            </a:r>
            <a:r>
              <a:rPr lang="en-US" baseline="0"/>
              <a:t> on the non-linear sigma model with addition of deconfined quarks</a:t>
            </a:r>
            <a:r>
              <a:rPr lang="en-US"/>
              <a:t>,</a:t>
            </a:r>
            <a:r>
              <a:rPr lang="en-US" baseline="0"/>
              <a:t> it reproduces several astrophysical constraints it matches </a:t>
            </a:r>
            <a:r>
              <a:rPr lang="en-US" err="1"/>
              <a:t>pQCD</a:t>
            </a:r>
            <a:r>
              <a:rPr lang="en-US" baseline="0"/>
              <a:t> in relevant regime</a:t>
            </a:r>
            <a:br>
              <a:rPr lang="en-US">
                <a:ea typeface="Calibri"/>
                <a:cs typeface="+mn-lt"/>
              </a:rPr>
            </a:br>
            <a:br>
              <a:rPr lang="en-US">
                <a:cs typeface="+mn-lt"/>
              </a:rPr>
            </a:br>
            <a:r>
              <a:rPr lang="en-US"/>
              <a:t> - Another model</a:t>
            </a:r>
            <a:r>
              <a:rPr lang="en-US" baseline="0"/>
              <a:t> </a:t>
            </a:r>
            <a:r>
              <a:rPr lang="en-US"/>
              <a:t>including both</a:t>
            </a:r>
            <a:r>
              <a:rPr lang="en-US" baseline="0"/>
              <a:t> hadronic and quark </a:t>
            </a:r>
            <a:r>
              <a:rPr lang="en-US"/>
              <a:t>DOFs </a:t>
            </a:r>
            <a:r>
              <a:rPr lang="en-US" baseline="0"/>
              <a:t>is the so-called QHC19 model</a:t>
            </a:r>
            <a:r>
              <a:rPr lang="en-US"/>
              <a:t> (G. </a:t>
            </a:r>
            <a:r>
              <a:rPr lang="en-US" err="1"/>
              <a:t>Baym</a:t>
            </a:r>
            <a:r>
              <a:rPr lang="en-US"/>
              <a:t> et al.)</a:t>
            </a:r>
            <a:br>
              <a:rPr lang="en-US">
                <a:cs typeface="+mn-lt"/>
              </a:rPr>
            </a:br>
            <a:r>
              <a:rPr lang="en-US"/>
              <a:t>    It includes</a:t>
            </a:r>
            <a:r>
              <a:rPr lang="en-US" baseline="0"/>
              <a:t> a hadronic phase which describes non-uniform and uniform matter </a:t>
            </a:r>
            <a:r>
              <a:rPr lang="en-US"/>
              <a:t>+ </a:t>
            </a:r>
            <a:r>
              <a:rPr lang="en-US" baseline="0"/>
              <a:t>beta-equilibrium, and a quark matter phase based on </a:t>
            </a:r>
            <a:r>
              <a:rPr lang="en-US"/>
              <a:t>NJL model</a:t>
            </a:r>
            <a:r>
              <a:rPr lang="en-US" baseline="0"/>
              <a:t> with vector interaction</a:t>
            </a:r>
            <a:br>
              <a:rPr lang="en-US">
                <a:cs typeface="+mn-lt"/>
              </a:rPr>
            </a:br>
            <a:r>
              <a:rPr lang="en-US">
                <a:cs typeface="+mn-lt"/>
              </a:rPr>
              <a:t>   -&gt; Will be integrated after </a:t>
            </a:r>
            <a:r>
              <a:rPr lang="en-US" err="1">
                <a:cs typeface="+mn-lt"/>
              </a:rPr>
              <a:t>optimisation</a:t>
            </a:r>
            <a:r>
              <a:rPr lang="en-US">
                <a:cs typeface="+mn-lt"/>
              </a:rPr>
              <a:t> too, but only for the NJL part </a:t>
            </a:r>
            <a:r>
              <a:rPr lang="en-US"/>
              <a:t>(deconfined quarks)</a:t>
            </a:r>
            <a:r>
              <a:rPr lang="en-US">
                <a:cs typeface="+mn-lt"/>
              </a:rPr>
              <a:t> at first </a:t>
            </a:r>
            <a:endParaRPr lang="en-US">
              <a:ea typeface="Calibri"/>
              <a:cs typeface="+mn-lt"/>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9</a:t>
            </a:fld>
            <a:endParaRPr lang="en-US"/>
          </a:p>
        </p:txBody>
      </p:sp>
    </p:spTree>
    <p:extLst>
      <p:ext uri="{BB962C8B-B14F-4D97-AF65-F5344CB8AC3E}">
        <p14:creationId xmlns:p14="http://schemas.microsoft.com/office/powerpoint/2010/main" val="111055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dirty="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dirty="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UH">
  <p:cSld name="UH">
    <p:spTree>
      <p:nvGrpSpPr>
        <p:cNvPr id="1" name="Shape 47"/>
        <p:cNvGrpSpPr/>
        <p:nvPr/>
      </p:nvGrpSpPr>
      <p:grpSpPr>
        <a:xfrm>
          <a:off x="0" y="0"/>
          <a:ext cx="0" cy="0"/>
          <a:chOff x="0" y="0"/>
          <a:chExt cx="0" cy="0"/>
        </a:xfrm>
      </p:grpSpPr>
      <p:sp>
        <p:nvSpPr>
          <p:cNvPr id="48" name="Google Shape;48;p7"/>
          <p:cNvSpPr/>
          <p:nvPr/>
        </p:nvSpPr>
        <p:spPr>
          <a:xfrm>
            <a:off x="0" y="0"/>
            <a:ext cx="12192000" cy="650400"/>
          </a:xfrm>
          <a:prstGeom prst="rect">
            <a:avLst/>
          </a:prstGeom>
          <a:solidFill>
            <a:srgbClr val="D20000"/>
          </a:solidFill>
          <a:ln w="9525" cap="flat" cmpd="sng">
            <a:solidFill>
              <a:srgbClr val="C1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7"/>
          <p:cNvSpPr txBox="1">
            <a:spLocks noGrp="1"/>
          </p:cNvSpPr>
          <p:nvPr>
            <p:ph type="title"/>
          </p:nvPr>
        </p:nvSpPr>
        <p:spPr>
          <a:xfrm>
            <a:off x="973333" y="1758200"/>
            <a:ext cx="4401200" cy="18420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50" name="Google Shape;50;p7"/>
          <p:cNvSpPr txBox="1">
            <a:spLocks noGrp="1"/>
          </p:cNvSpPr>
          <p:nvPr>
            <p:ph type="body" idx="1"/>
          </p:nvPr>
        </p:nvSpPr>
        <p:spPr>
          <a:xfrm>
            <a:off x="961633" y="3708967"/>
            <a:ext cx="4401200" cy="2130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1" name="Google Shape;51;p7"/>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139741189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p:nvPr>
        </p:nvSpPr>
        <p:spPr>
          <a:xfrm>
            <a:off x="635000" y="1644650"/>
            <a:ext cx="10922000" cy="1939727"/>
          </a:xfrm>
          <a:prstGeom prst="rect">
            <a:avLst/>
          </a:prstGeom>
        </p:spPr>
        <p:txBody>
          <a:bodyPr/>
          <a:lstStyle>
            <a:lvl1pPr defTabSz="1219169">
              <a:lnSpc>
                <a:spcPct val="90000"/>
              </a:lnSpc>
              <a:defRPr sz="5800" spc="-174">
                <a:gradFill flip="none" rotWithShape="1">
                  <a:gsLst>
                    <a:gs pos="0">
                      <a:srgbClr val="1E98FD"/>
                    </a:gs>
                    <a:gs pos="100000">
                      <a:srgbClr val="FF00F7"/>
                    </a:gs>
                  </a:gsLst>
                  <a:lin ang="3960000" scaled="0"/>
                </a:gradFill>
              </a:defRPr>
            </a:lvl1pPr>
          </a:lstStyle>
          <a:p>
            <a:r>
              <a:rPr lang="en-US"/>
              <a:t>Click to edit Master title style</a:t>
            </a:r>
            <a:endParaRPr/>
          </a:p>
        </p:txBody>
      </p:sp>
      <p:sp>
        <p:nvSpPr>
          <p:cNvPr id="12" name="Author and Date"/>
          <p:cNvSpPr txBox="1">
            <a:spLocks noGrp="1"/>
          </p:cNvSpPr>
          <p:nvPr>
            <p:ph type="body" sz="quarter" idx="21"/>
          </p:nvPr>
        </p:nvSpPr>
        <p:spPr>
          <a:xfrm>
            <a:off x="635000" y="6080215"/>
            <a:ext cx="10922000" cy="347028"/>
          </a:xfrm>
          <a:prstGeom prst="rect">
            <a:avLst/>
          </a:prstGeom>
        </p:spPr>
        <p:txBody>
          <a:bodyPr/>
          <a:lstStyle>
            <a:lvl1pPr marL="0" indent="0" algn="ctr" defTabSz="412750">
              <a:spcBef>
                <a:spcPts val="0"/>
              </a:spcBef>
              <a:buClrTx/>
              <a:buSzTx/>
              <a:buNone/>
              <a:defRPr sz="1750">
                <a:latin typeface="Graphik-Medium"/>
                <a:ea typeface="Graphik-Medium"/>
                <a:cs typeface="Graphik-Medium"/>
                <a:sym typeface="Graphik Medium"/>
              </a:defRPr>
            </a:lvl1pPr>
          </a:lstStyle>
          <a:p>
            <a:pPr lvl="0"/>
            <a:r>
              <a:rPr lang="en-US"/>
              <a:t>Click to edit Master text styles</a:t>
            </a:r>
          </a:p>
        </p:txBody>
      </p:sp>
      <p:sp>
        <p:nvSpPr>
          <p:cNvPr id="13" name="Body Level One…"/>
          <p:cNvSpPr txBox="1">
            <a:spLocks noGrp="1"/>
          </p:cNvSpPr>
          <p:nvPr>
            <p:ph type="body" sz="quarter" idx="1"/>
          </p:nvPr>
        </p:nvSpPr>
        <p:spPr>
          <a:xfrm>
            <a:off x="635000" y="3492500"/>
            <a:ext cx="10922000" cy="1256176"/>
          </a:xfrm>
          <a:prstGeom prst="rect">
            <a:avLst/>
          </a:prstGeom>
        </p:spPr>
        <p:txBody>
          <a:bodyPr/>
          <a:lstStyle>
            <a:lvl1pPr marL="0" indent="0" algn="ctr" defTabSz="412750">
              <a:spcBef>
                <a:spcPts val="0"/>
              </a:spcBef>
              <a:buClrTx/>
              <a:buSzTx/>
              <a:buNone/>
              <a:defRPr sz="3200">
                <a:latin typeface="Graphik-Medium"/>
                <a:ea typeface="Graphik-Medium"/>
                <a:cs typeface="Graphik-Medium"/>
                <a:sym typeface="Graphik Medium"/>
              </a:defRPr>
            </a:lvl1pPr>
            <a:lvl2pPr marL="0" indent="0" algn="ctr" defTabSz="412750">
              <a:spcBef>
                <a:spcPts val="0"/>
              </a:spcBef>
              <a:buClrTx/>
              <a:buSzTx/>
              <a:buNone/>
              <a:defRPr sz="3200">
                <a:latin typeface="Graphik-Medium"/>
                <a:ea typeface="Graphik-Medium"/>
                <a:cs typeface="Graphik-Medium"/>
                <a:sym typeface="Graphik Medium"/>
              </a:defRPr>
            </a:lvl2pPr>
            <a:lvl3pPr marL="0" indent="0" algn="ctr" defTabSz="412750">
              <a:spcBef>
                <a:spcPts val="0"/>
              </a:spcBef>
              <a:buClrTx/>
              <a:buSzTx/>
              <a:buNone/>
              <a:defRPr sz="3200">
                <a:latin typeface="Graphik-Medium"/>
                <a:ea typeface="Graphik-Medium"/>
                <a:cs typeface="Graphik-Medium"/>
                <a:sym typeface="Graphik Medium"/>
              </a:defRPr>
            </a:lvl3pPr>
            <a:lvl4pPr marL="0" indent="0" algn="ctr" defTabSz="412750">
              <a:spcBef>
                <a:spcPts val="0"/>
              </a:spcBef>
              <a:buClrTx/>
              <a:buSzTx/>
              <a:buNone/>
              <a:defRPr sz="3200">
                <a:latin typeface="Graphik-Medium"/>
                <a:ea typeface="Graphik-Medium"/>
                <a:cs typeface="Graphik-Medium"/>
                <a:sym typeface="Graphik Medium"/>
              </a:defRPr>
            </a:lvl4pPr>
            <a:lvl5pPr marL="0" indent="0" algn="ctr" defTabSz="412750">
              <a:spcBef>
                <a:spcPts val="0"/>
              </a:spcBef>
              <a:buClrTx/>
              <a:buSzTx/>
              <a:buNone/>
              <a:defRPr sz="3200">
                <a:latin typeface="Graphik-Medium"/>
                <a:ea typeface="Graphik-Medium"/>
                <a:cs typeface="Graphik-Medium"/>
                <a:sym typeface="Graphik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Slide Number">
            <a:extLst>
              <a:ext uri="{FF2B5EF4-FFF2-40B4-BE49-F238E27FC236}">
                <a16:creationId xmlns:a16="http://schemas.microsoft.com/office/drawing/2014/main" id="{A8540FD4-27A6-01B0-52B7-867E4E27E586}"/>
              </a:ext>
            </a:extLst>
          </p:cNvPr>
          <p:cNvSpPr txBox="1">
            <a:spLocks noGrp="1" noChangeArrowheads="1"/>
          </p:cNvSpPr>
          <p:nvPr>
            <p:ph type="sldNum" sz="quarter" idx="22"/>
          </p:nvPr>
        </p:nvSpPr>
        <p:spPr>
          <a:ln/>
        </p:spPr>
        <p:txBody>
          <a:bodyPr/>
          <a:lstStyle>
            <a:lvl1pPr>
              <a:defRPr/>
            </a:lvl1pPr>
          </a:lstStyle>
          <a:p>
            <a:fld id="{1AB2235F-22A3-0E4B-A47E-CD373650436B}" type="slidenum">
              <a:rPr lang="en-US" altLang="en-US"/>
              <a:pPr/>
              <a:t>‹#›</a:t>
            </a:fld>
            <a:endParaRPr lang="en-US" altLang="en-US"/>
          </a:p>
        </p:txBody>
      </p:sp>
    </p:spTree>
    <p:extLst>
      <p:ext uri="{BB962C8B-B14F-4D97-AF65-F5344CB8AC3E}">
        <p14:creationId xmlns:p14="http://schemas.microsoft.com/office/powerpoint/2010/main" val="455251057"/>
      </p:ext>
    </p:extLst>
  </p:cSld>
  <p:clrMapOvr>
    <a:masterClrMapping/>
  </p:clrMapOvr>
  <p:transition spd="med"/>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dirty="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dirty="0"/>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dirty="0"/>
              <a:t>5/18/2024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5/18/2024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5/18/2024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5/18/2024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 id="2147483661" r:id="rId12"/>
    <p:sldLayoutId id="2147483662" r:id="rId13"/>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1.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jpe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hyperlink" Target="https://arxiv.org/abs/2402.08636" TargetMode="External"/><Relationship Id="rId4" Type="http://schemas.openxmlformats.org/officeDocument/2006/relationships/image" Target="../media/image3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8.png"/><Relationship Id="rId7" Type="http://schemas.openxmlformats.org/officeDocument/2006/relationships/hyperlink" Target="https://arxiv.org/abs/2402.0863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arxiv.org/abs/2402.08636"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93_7290E013.xm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hyperlink" Target="https://compose.obspm.fr"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s://arxiv.org/abs/2303.17021" TargetMode="Externa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8D_4334BA0E.xml"/><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12F_F885A4B.xm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s://www.google.com/search?sxsrf=APwXEddfRz9MFIWVWU43LOd-2tDCpNGJ3Q:1687448488980&amp;q=neutron+star+binary+merger&amp;tbm=isch&amp;sa=X&amp;ved=2ahUKEwjcmYy-m9f_AhUGKewKHXl_BZQQ0pQJegQIDRAB&amp;biw=1396&amp;bih=656&amp;dpr=1.38#imgrc=IoFiVyC5VPI1n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4F53847-6DC8-C840-9C7F-93FEA17804D4}"/>
              </a:ext>
            </a:extLst>
          </p:cNvPr>
          <p:cNvPicPr>
            <a:picLocks noChangeAspect="1"/>
          </p:cNvPicPr>
          <p:nvPr/>
        </p:nvPicPr>
        <p:blipFill rotWithShape="1">
          <a:blip r:embed="rId3"/>
          <a:srcRect t="4545" r="-262" b="325"/>
          <a:stretch/>
        </p:blipFill>
        <p:spPr>
          <a:xfrm>
            <a:off x="0" y="3840891"/>
            <a:ext cx="5606021" cy="3019027"/>
          </a:xfrm>
          <a:prstGeom prst="rect">
            <a:avLst/>
          </a:prstGeom>
          <a:ln>
            <a:noFill/>
          </a:ln>
        </p:spPr>
      </p:pic>
      <p:sp>
        <p:nvSpPr>
          <p:cNvPr id="2" name="Title 1"/>
          <p:cNvSpPr>
            <a:spLocks noGrp="1"/>
          </p:cNvSpPr>
          <p:nvPr>
            <p:ph type="ctrTitle"/>
          </p:nvPr>
        </p:nvSpPr>
        <p:spPr>
          <a:xfrm>
            <a:off x="1723769" y="4591494"/>
            <a:ext cx="6510252" cy="1483634"/>
          </a:xfrm>
        </p:spPr>
        <p:txBody>
          <a:bodyPr/>
          <a:lstStyle/>
          <a:p>
            <a:r>
              <a:rPr lang="en-US"/>
              <a:t>Modules overview</a:t>
            </a:r>
          </a:p>
        </p:txBody>
      </p:sp>
      <p:sp>
        <p:nvSpPr>
          <p:cNvPr id="3" name="Subtitle 2"/>
          <p:cNvSpPr>
            <a:spLocks noGrp="1"/>
          </p:cNvSpPr>
          <p:nvPr>
            <p:ph type="subTitle" idx="1"/>
          </p:nvPr>
        </p:nvSpPr>
        <p:spPr/>
        <p:txBody>
          <a:bodyPr/>
          <a:lstStyle/>
          <a:p>
            <a:r>
              <a:rPr lang="en-US" b="1"/>
              <a:t>Dr. Johannes Jahan</a:t>
            </a:r>
          </a:p>
          <a:p>
            <a:r>
              <a:rPr lang="en-US"/>
              <a:t>University of Houston</a:t>
            </a:r>
          </a:p>
          <a:p>
            <a:r>
              <a:rPr lang="en-US" sz="1600" i="1"/>
              <a:t>on behalf of Prof. Claudia Ratti</a:t>
            </a:r>
          </a:p>
        </p:txBody>
      </p:sp>
      <p:pic>
        <p:nvPicPr>
          <p:cNvPr id="8" name="Picture 7"/>
          <p:cNvPicPr>
            <a:picLocks noChangeAspect="1"/>
          </p:cNvPicPr>
          <p:nvPr/>
        </p:nvPicPr>
        <p:blipFill>
          <a:blip r:embed="rId4"/>
          <a:stretch>
            <a:fillRect/>
          </a:stretch>
        </p:blipFill>
        <p:spPr>
          <a:xfrm>
            <a:off x="293" y="0"/>
            <a:ext cx="12192141" cy="4713134"/>
          </a:xfrm>
          <a:prstGeom prst="rect">
            <a:avLst/>
          </a:prstGeom>
        </p:spPr>
      </p:pic>
      <p:pic>
        <p:nvPicPr>
          <p:cNvPr id="9" name="Picture 8" descr="The Interlocking UH - University of Houston">
            <a:extLst>
              <a:ext uri="{FF2B5EF4-FFF2-40B4-BE49-F238E27FC236}">
                <a16:creationId xmlns:a16="http://schemas.microsoft.com/office/drawing/2014/main" id="{78901804-1AB1-3D65-9356-04D1E78B99D0}"/>
              </a:ext>
            </a:extLst>
          </p:cNvPr>
          <p:cNvPicPr>
            <a:picLocks noChangeAspect="1"/>
          </p:cNvPicPr>
          <p:nvPr/>
        </p:nvPicPr>
        <p:blipFill>
          <a:blip r:embed="rId5"/>
          <a:stretch>
            <a:fillRect/>
          </a:stretch>
        </p:blipFill>
        <p:spPr>
          <a:xfrm>
            <a:off x="10829102" y="5330117"/>
            <a:ext cx="497809" cy="528864"/>
          </a:xfrm>
          <a:prstGeom prst="rect">
            <a:avLst/>
          </a:prstGeom>
        </p:spPr>
      </p:pic>
      <p:sp>
        <p:nvSpPr>
          <p:cNvPr id="12" name="TextBox 11">
            <a:extLst>
              <a:ext uri="{FF2B5EF4-FFF2-40B4-BE49-F238E27FC236}">
                <a16:creationId xmlns:a16="http://schemas.microsoft.com/office/drawing/2014/main" id="{3E5069E6-D2F4-6037-D1F4-84AED3FFAB14}"/>
              </a:ext>
            </a:extLst>
          </p:cNvPr>
          <p:cNvSpPr txBox="1"/>
          <p:nvPr/>
        </p:nvSpPr>
        <p:spPr>
          <a:xfrm>
            <a:off x="6465403" y="6077148"/>
            <a:ext cx="1784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t>May 17, 2024</a:t>
            </a:r>
          </a:p>
        </p:txBody>
      </p:sp>
      <p:sp>
        <p:nvSpPr>
          <p:cNvPr id="10" name="TextBox 9">
            <a:extLst>
              <a:ext uri="{FF2B5EF4-FFF2-40B4-BE49-F238E27FC236}">
                <a16:creationId xmlns:a16="http://schemas.microsoft.com/office/drawing/2014/main" id="{BE6BEDA0-F2D3-03DD-0BC5-81F1AEC8DC25}"/>
              </a:ext>
            </a:extLst>
          </p:cNvPr>
          <p:cNvSpPr txBox="1"/>
          <p:nvPr/>
        </p:nvSpPr>
        <p:spPr>
          <a:xfrm>
            <a:off x="3690726" y="5619142"/>
            <a:ext cx="4551405"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tx2">
                    <a:lumMod val="75000"/>
                  </a:schemeClr>
                </a:solidFill>
              </a:rPr>
              <a:t>Collaboration meeting</a:t>
            </a:r>
          </a:p>
        </p:txBody>
      </p:sp>
      <p:pic>
        <p:nvPicPr>
          <p:cNvPr id="17" name="Picture 16" descr="A blue globe with white text&#10;&#10;Description automatically generated">
            <a:extLst>
              <a:ext uri="{FF2B5EF4-FFF2-40B4-BE49-F238E27FC236}">
                <a16:creationId xmlns:a16="http://schemas.microsoft.com/office/drawing/2014/main" id="{3148702C-C8FD-300F-35DF-71F5B26DC5E1}"/>
              </a:ext>
            </a:extLst>
          </p:cNvPr>
          <p:cNvPicPr>
            <a:picLocks noChangeAspect="1"/>
          </p:cNvPicPr>
          <p:nvPr/>
        </p:nvPicPr>
        <p:blipFill>
          <a:blip r:embed="rId6"/>
          <a:stretch>
            <a:fillRect/>
          </a:stretch>
        </p:blipFill>
        <p:spPr>
          <a:xfrm>
            <a:off x="3013759" y="5722721"/>
            <a:ext cx="748101" cy="756853"/>
          </a:xfrm>
          <a:prstGeom prst="rect">
            <a:avLst/>
          </a:prstGeom>
        </p:spPr>
      </p:pic>
      <p:pic>
        <p:nvPicPr>
          <p:cNvPr id="18" name="Picture 17" descr="A blue letter on a black background&#10;&#10;Description automatically generated">
            <a:extLst>
              <a:ext uri="{FF2B5EF4-FFF2-40B4-BE49-F238E27FC236}">
                <a16:creationId xmlns:a16="http://schemas.microsoft.com/office/drawing/2014/main" id="{707853BC-C17A-E10D-E311-5AEE2E1438B3}"/>
              </a:ext>
            </a:extLst>
          </p:cNvPr>
          <p:cNvPicPr>
            <a:picLocks noChangeAspect="1"/>
          </p:cNvPicPr>
          <p:nvPr/>
        </p:nvPicPr>
        <p:blipFill rotWithShape="1">
          <a:blip r:embed="rId7"/>
          <a:srcRect r="71818" b="-3016"/>
          <a:stretch/>
        </p:blipFill>
        <p:spPr>
          <a:xfrm>
            <a:off x="2656702" y="4833086"/>
            <a:ext cx="638437" cy="544079"/>
          </a:xfrm>
          <a:prstGeom prst="rect">
            <a:avLst/>
          </a:prstGeom>
        </p:spPr>
      </p:pic>
      <p:pic>
        <p:nvPicPr>
          <p:cNvPr id="19" name="Picture 18" descr="A blue letter on a black background&#10;&#10;Description automatically generated">
            <a:extLst>
              <a:ext uri="{FF2B5EF4-FFF2-40B4-BE49-F238E27FC236}">
                <a16:creationId xmlns:a16="http://schemas.microsoft.com/office/drawing/2014/main" id="{992BA1AD-2DFB-AE4A-76FC-30B9E882F415}"/>
              </a:ext>
            </a:extLst>
          </p:cNvPr>
          <p:cNvPicPr>
            <a:picLocks noChangeAspect="1"/>
          </p:cNvPicPr>
          <p:nvPr/>
        </p:nvPicPr>
        <p:blipFill rotWithShape="1">
          <a:blip r:embed="rId7"/>
          <a:srcRect l="30909" b="-2487"/>
          <a:stretch/>
        </p:blipFill>
        <p:spPr>
          <a:xfrm>
            <a:off x="2193323" y="5255275"/>
            <a:ext cx="1565192" cy="541285"/>
          </a:xfrm>
          <a:prstGeom prst="rect">
            <a:avLst/>
          </a:prstGeom>
        </p:spPr>
      </p:pic>
    </p:spTree>
    <p:extLst>
      <p:ext uri="{BB962C8B-B14F-4D97-AF65-F5344CB8AC3E}">
        <p14:creationId xmlns:p14="http://schemas.microsoft.com/office/powerpoint/2010/main" val="276271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blue and white cubes&#10;&#10;Description automatically generated">
            <a:extLst>
              <a:ext uri="{FF2B5EF4-FFF2-40B4-BE49-F238E27FC236}">
                <a16:creationId xmlns:a16="http://schemas.microsoft.com/office/drawing/2014/main" id="{C6B02242-78C8-C584-54D5-14E18898E306}"/>
              </a:ext>
            </a:extLst>
          </p:cNvPr>
          <p:cNvPicPr>
            <a:picLocks/>
          </p:cNvPicPr>
          <p:nvPr/>
        </p:nvPicPr>
        <p:blipFill>
          <a:blip r:embed="rId3"/>
          <a:stretch>
            <a:fillRect/>
          </a:stretch>
        </p:blipFill>
        <p:spPr>
          <a:xfrm>
            <a:off x="-902" y="6142723"/>
            <a:ext cx="891323" cy="731160"/>
          </a:xfrm>
          <a:prstGeom prst="rect">
            <a:avLst/>
          </a:prstGeom>
        </p:spPr>
      </p:pic>
      <p:sp>
        <p:nvSpPr>
          <p:cNvPr id="6" name="TextBox 12">
            <a:extLst>
              <a:ext uri="{FF2B5EF4-FFF2-40B4-BE49-F238E27FC236}">
                <a16:creationId xmlns:a16="http://schemas.microsoft.com/office/drawing/2014/main" id="{1FC28DAF-3EE3-BB71-7FA6-C36E87BD7FCC}"/>
              </a:ext>
            </a:extLst>
          </p:cNvPr>
          <p:cNvSpPr txBox="1"/>
          <p:nvPr/>
        </p:nvSpPr>
        <p:spPr>
          <a:xfrm>
            <a:off x="8328522" y="309441"/>
            <a:ext cx="3496974" cy="338554"/>
          </a:xfrm>
          <a:prstGeom prst="rect">
            <a:avLst/>
          </a:prstGeom>
          <a:noFill/>
        </p:spPr>
        <p:txBody>
          <a:bodyPr wrap="square" lIns="91440" tIns="45720" rIns="91440" bIns="45720" rtlCol="0" anchor="t">
            <a:spAutoFit/>
          </a:bodyPr>
          <a:lstStyle/>
          <a:p>
            <a:pPr algn="r"/>
            <a:r>
              <a:rPr lang="en-US" sz="1600">
                <a:solidFill>
                  <a:schemeClr val="accent1"/>
                </a:solidFill>
              </a:rPr>
              <a:t>Holt's group</a:t>
            </a:r>
          </a:p>
        </p:txBody>
      </p:sp>
      <p:sp>
        <p:nvSpPr>
          <p:cNvPr id="5" name="Slide Number Placeholder 5">
            <a:extLst>
              <a:ext uri="{FF2B5EF4-FFF2-40B4-BE49-F238E27FC236}">
                <a16:creationId xmlns:a16="http://schemas.microsoft.com/office/drawing/2014/main" id="{B95586C5-10FD-4AEB-DDF6-C06407B0700C}"/>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10</a:t>
            </a:fld>
            <a:endParaRPr lang="en-US" sz="1400" b="1"/>
          </a:p>
        </p:txBody>
      </p:sp>
      <p:sp>
        <p:nvSpPr>
          <p:cNvPr id="2" name="Title 1"/>
          <p:cNvSpPr>
            <a:spLocks noGrp="1"/>
          </p:cNvSpPr>
          <p:nvPr>
            <p:ph type="title"/>
          </p:nvPr>
        </p:nvSpPr>
        <p:spPr>
          <a:xfrm>
            <a:off x="757428" y="412403"/>
            <a:ext cx="11320272" cy="1474216"/>
          </a:xfrm>
        </p:spPr>
        <p:txBody>
          <a:bodyPr/>
          <a:lstStyle/>
          <a:p>
            <a:r>
              <a:rPr lang="en-US"/>
              <a:t>Hadronic Equations of state for neutron stars</a:t>
            </a:r>
          </a:p>
        </p:txBody>
      </p:sp>
      <p:sp>
        <p:nvSpPr>
          <p:cNvPr id="7" name="Rectangle 6">
            <a:extLst>
              <a:ext uri="{FF2B5EF4-FFF2-40B4-BE49-F238E27FC236}">
                <a16:creationId xmlns:a16="http://schemas.microsoft.com/office/drawing/2014/main" id="{0C962CD2-EADE-18B9-40FF-D0CF3E913DBA}"/>
              </a:ext>
            </a:extLst>
          </p:cNvPr>
          <p:cNvSpPr/>
          <p:nvPr/>
        </p:nvSpPr>
        <p:spPr>
          <a:xfrm>
            <a:off x="848070" y="3970330"/>
            <a:ext cx="2329036" cy="276999"/>
          </a:xfrm>
          <a:prstGeom prst="rect">
            <a:avLst/>
          </a:prstGeom>
        </p:spPr>
        <p:txBody>
          <a:bodyPr wrap="non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rgbClr val="3C78D8"/>
                </a:solidFill>
                <a:latin typeface="Arial"/>
                <a:cs typeface="Arial"/>
              </a:rPr>
              <a:t>J. Holt &amp; N. Kaiser, PRC (2017)</a:t>
            </a:r>
            <a:endParaRPr lang="en-US" sz="1200">
              <a:latin typeface="Arial"/>
              <a:cs typeface="Arial"/>
            </a:endParaRPr>
          </a:p>
        </p:txBody>
      </p:sp>
      <p:sp>
        <p:nvSpPr>
          <p:cNvPr id="9" name="TextBox 2">
            <a:extLst>
              <a:ext uri="{FF2B5EF4-FFF2-40B4-BE49-F238E27FC236}">
                <a16:creationId xmlns:a16="http://schemas.microsoft.com/office/drawing/2014/main" id="{A70414B7-7DA6-AE66-0653-A0DB0CDB5D5D}"/>
              </a:ext>
            </a:extLst>
          </p:cNvPr>
          <p:cNvSpPr txBox="1"/>
          <p:nvPr/>
        </p:nvSpPr>
        <p:spPr>
          <a:xfrm>
            <a:off x="493036" y="2108311"/>
            <a:ext cx="4160881"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Courier New"/>
              <a:buChar char="o"/>
            </a:pPr>
            <a:r>
              <a:rPr lang="en-US" b="1">
                <a:latin typeface="TW Cen MT"/>
                <a:cs typeface="Arial"/>
              </a:rPr>
              <a:t>Chiral effective field theory (</a:t>
            </a:r>
            <a:r>
              <a:rPr lang="en-US" b="1" err="1">
                <a:latin typeface="TW Cen MT"/>
                <a:cs typeface="Arial"/>
              </a:rPr>
              <a:t>ChiEFT</a:t>
            </a:r>
            <a:r>
              <a:rPr lang="en-US" b="1">
                <a:latin typeface="TW Cen MT"/>
                <a:cs typeface="Arial"/>
              </a:rPr>
              <a:t>)</a:t>
            </a:r>
          </a:p>
          <a:p>
            <a:pPr marL="742950" lvl="1" indent="-285750">
              <a:buFont typeface="Arial,Sans-Serif"/>
              <a:buChar char="•"/>
            </a:pPr>
            <a:r>
              <a:rPr lang="en-US">
                <a:latin typeface="TW Cen MT"/>
                <a:cs typeface="Arial"/>
              </a:rPr>
              <a:t>Interacting nucleons and </a:t>
            </a:r>
            <a:r>
              <a:rPr lang="en-US" err="1">
                <a:latin typeface="TW Cen MT"/>
                <a:cs typeface="Arial"/>
              </a:rPr>
              <a:t>pions</a:t>
            </a:r>
            <a:r>
              <a:rPr lang="en-US">
                <a:latin typeface="TW Cen MT"/>
                <a:cs typeface="Arial"/>
              </a:rPr>
              <a:t> within chiral effective field theory</a:t>
            </a:r>
          </a:p>
          <a:p>
            <a:pPr marL="742950" lvl="1" indent="-285750">
              <a:buFont typeface="Arial,Sans-Serif"/>
              <a:buChar char="•"/>
            </a:pPr>
            <a:r>
              <a:rPr lang="en-US">
                <a:latin typeface="TW Cen MT"/>
                <a:cs typeface="Arial"/>
              </a:rPr>
              <a:t>Fitted to nucleon scattering data and </a:t>
            </a:r>
            <a:r>
              <a:rPr lang="en-US" err="1">
                <a:latin typeface="TW Cen MT"/>
                <a:cs typeface="Arial"/>
              </a:rPr>
              <a:t>boundstate</a:t>
            </a:r>
            <a:r>
              <a:rPr lang="en-US">
                <a:latin typeface="TW Cen MT"/>
                <a:cs typeface="Arial"/>
              </a:rPr>
              <a:t> po</a:t>
            </a:r>
          </a:p>
          <a:p>
            <a:pPr marL="742950" lvl="1" indent="-285750">
              <a:buFont typeface="Arial,Sans-Serif"/>
              <a:buChar char="•"/>
            </a:pPr>
            <a:r>
              <a:rPr lang="en-US">
                <a:latin typeface="TW Cen MT"/>
                <a:cs typeface="Arial"/>
              </a:rPr>
              <a:t>Proton fraction: 0 &lt; </a:t>
            </a:r>
            <a:r>
              <a:rPr lang="en-US" err="1">
                <a:latin typeface="TW Cen MT"/>
                <a:cs typeface="Arial"/>
              </a:rPr>
              <a:t>Y</a:t>
            </a:r>
            <a:r>
              <a:rPr lang="en-US" baseline="-25000" err="1">
                <a:latin typeface="TW Cen MT"/>
                <a:cs typeface="Arial"/>
              </a:rPr>
              <a:t>p</a:t>
            </a:r>
            <a:r>
              <a:rPr lang="en-US" baseline="-25000">
                <a:latin typeface="TW Cen MT"/>
                <a:cs typeface="Arial"/>
              </a:rPr>
              <a:t> </a:t>
            </a:r>
            <a:r>
              <a:rPr lang="en-US">
                <a:latin typeface="TW Cen MT"/>
                <a:cs typeface="Arial"/>
              </a:rPr>
              <a:t>&lt; 0.5</a:t>
            </a:r>
          </a:p>
        </p:txBody>
      </p:sp>
      <p:sp>
        <p:nvSpPr>
          <p:cNvPr id="11" name="Rectangle: Rounded Corners 12">
            <a:extLst>
              <a:ext uri="{FF2B5EF4-FFF2-40B4-BE49-F238E27FC236}">
                <a16:creationId xmlns:a16="http://schemas.microsoft.com/office/drawing/2014/main" id="{4D20627D-0126-876D-FC9A-820E43530AC0}"/>
              </a:ext>
            </a:extLst>
          </p:cNvPr>
          <p:cNvSpPr/>
          <p:nvPr/>
        </p:nvSpPr>
        <p:spPr>
          <a:xfrm rot="780000">
            <a:off x="6740661" y="303760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α-RELEASE</a:t>
            </a:r>
          </a:p>
        </p:txBody>
      </p:sp>
      <p:pic>
        <p:nvPicPr>
          <p:cNvPr id="22" name="Picture 21">
            <a:extLst>
              <a:ext uri="{FF2B5EF4-FFF2-40B4-BE49-F238E27FC236}">
                <a16:creationId xmlns:a16="http://schemas.microsoft.com/office/drawing/2014/main" id="{5A0804D2-0D61-2DCF-564F-46AC27FAD02B}"/>
              </a:ext>
            </a:extLst>
          </p:cNvPr>
          <p:cNvPicPr>
            <a:picLocks noChangeAspect="1"/>
          </p:cNvPicPr>
          <p:nvPr/>
        </p:nvPicPr>
        <p:blipFill>
          <a:blip r:embed="rId4"/>
          <a:stretch>
            <a:fillRect/>
          </a:stretch>
        </p:blipFill>
        <p:spPr>
          <a:xfrm>
            <a:off x="5025081" y="2269172"/>
            <a:ext cx="6827108" cy="3658303"/>
          </a:xfrm>
          <a:prstGeom prst="rect">
            <a:avLst/>
          </a:prstGeom>
        </p:spPr>
      </p:pic>
      <p:sp>
        <p:nvSpPr>
          <p:cNvPr id="24" name="Rectangle: Rounded Corners 23">
            <a:extLst>
              <a:ext uri="{FF2B5EF4-FFF2-40B4-BE49-F238E27FC236}">
                <a16:creationId xmlns:a16="http://schemas.microsoft.com/office/drawing/2014/main" id="{46D7F3F1-A74C-A918-FA20-DDE70B186755}"/>
              </a:ext>
            </a:extLst>
          </p:cNvPr>
          <p:cNvSpPr/>
          <p:nvPr/>
        </p:nvSpPr>
        <p:spPr>
          <a:xfrm>
            <a:off x="5982728" y="2553729"/>
            <a:ext cx="2203622" cy="337751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44A24CCC-3A32-9BED-2CA1-A800BD34C25C}"/>
              </a:ext>
            </a:extLst>
          </p:cNvPr>
          <p:cNvSpPr/>
          <p:nvPr/>
        </p:nvSpPr>
        <p:spPr>
          <a:xfrm>
            <a:off x="8186350" y="4242487"/>
            <a:ext cx="1956488" cy="80318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619FDCC-49FD-2499-37F2-DDD0400E043E}"/>
              </a:ext>
            </a:extLst>
          </p:cNvPr>
          <p:cNvSpPr txBox="1"/>
          <p:nvPr/>
        </p:nvSpPr>
        <p:spPr>
          <a:xfrm>
            <a:off x="754921" y="4755037"/>
            <a:ext cx="3937924" cy="1754326"/>
          </a:xfrm>
          <a:prstGeom prst="rect">
            <a:avLst/>
          </a:prstGeom>
          <a:noFill/>
          <a:ln w="38100">
            <a:solidFill>
              <a:schemeClr val="accent1"/>
            </a:solidFill>
          </a:ln>
        </p:spPr>
        <p:txBody>
          <a:bodyPr wrap="square" lIns="91440" tIns="45720" rIns="91440" bIns="45720" rtlCol="0" anchor="t">
            <a:spAutoFit/>
          </a:bodyPr>
          <a:lstStyle/>
          <a:p>
            <a:r>
              <a:rPr lang="en-US"/>
              <a:t>Outlooks:</a:t>
            </a:r>
            <a:endParaRPr lang="en-US">
              <a:solidFill>
                <a:schemeClr val="tx1">
                  <a:lumMod val="50000"/>
                  <a:lumOff val="50000"/>
                </a:schemeClr>
              </a:solidFill>
            </a:endParaRPr>
          </a:p>
          <a:p>
            <a:pPr marL="285750" indent="-285750">
              <a:buFont typeface="Arial" charset="0"/>
              <a:buChar char="•"/>
            </a:pPr>
            <a:r>
              <a:rPr lang="en-US"/>
              <a:t>Add extension at finite-T</a:t>
            </a:r>
            <a:br>
              <a:rPr lang="en-US"/>
            </a:br>
            <a:r>
              <a:rPr lang="en-US"/>
              <a:t>(up to 30 MeV)</a:t>
            </a:r>
          </a:p>
          <a:p>
            <a:pPr marL="285750" indent="-285750">
              <a:buFont typeface="Arial" charset="0"/>
              <a:buChar char="•"/>
            </a:pPr>
            <a:r>
              <a:rPr lang="en-US"/>
              <a:t>Include a wider variety of </a:t>
            </a:r>
            <a:br>
              <a:rPr lang="en-US"/>
            </a:br>
            <a:r>
              <a:rPr lang="en-US" err="1"/>
              <a:t>ChiEFT</a:t>
            </a:r>
            <a:r>
              <a:rPr lang="en-US"/>
              <a:t> potentials</a:t>
            </a:r>
          </a:p>
          <a:p>
            <a:pPr marL="285750" indent="-285750">
              <a:buFont typeface="Arial" charset="0"/>
              <a:buChar char="•"/>
            </a:pPr>
            <a:r>
              <a:rPr lang="en-US"/>
              <a:t>Provide uncertainty quantification</a:t>
            </a:r>
          </a:p>
        </p:txBody>
      </p:sp>
      <p:sp>
        <p:nvSpPr>
          <p:cNvPr id="30" name="TextBox 29">
            <a:extLst>
              <a:ext uri="{FF2B5EF4-FFF2-40B4-BE49-F238E27FC236}">
                <a16:creationId xmlns:a16="http://schemas.microsoft.com/office/drawing/2014/main" id="{57FAD57F-C00A-F240-06B9-206838166AAE}"/>
              </a:ext>
            </a:extLst>
          </p:cNvPr>
          <p:cNvSpPr txBox="1"/>
          <p:nvPr/>
        </p:nvSpPr>
        <p:spPr>
          <a:xfrm>
            <a:off x="749557" y="1445631"/>
            <a:ext cx="3660554" cy="369332"/>
          </a:xfrm>
          <a:prstGeom prst="rect">
            <a:avLst/>
          </a:prstGeom>
          <a:noFill/>
        </p:spPr>
        <p:txBody>
          <a:bodyPr wrap="none" lIns="91440" tIns="45720" rIns="91440" bIns="45720" rtlCol="0" anchor="t">
            <a:spAutoFit/>
          </a:bodyPr>
          <a:lstStyle/>
          <a:p>
            <a:r>
              <a:rPr lang="en-US">
                <a:solidFill>
                  <a:schemeClr val="accent1"/>
                </a:solidFill>
              </a:rPr>
              <a:t>Range: T ~ 0 MeV  ;  </a:t>
            </a:r>
            <a:r>
              <a:rPr lang="el-GR">
                <a:solidFill>
                  <a:schemeClr val="accent1"/>
                </a:solidFill>
                <a:latin typeface="Calibri"/>
                <a:cs typeface="Calibri"/>
              </a:rPr>
              <a:t>μ</a:t>
            </a:r>
            <a:r>
              <a:rPr lang="en-US" baseline="-25000">
                <a:solidFill>
                  <a:schemeClr val="accent1"/>
                </a:solidFill>
              </a:rPr>
              <a:t>B </a:t>
            </a:r>
            <a:r>
              <a:rPr lang="en-US">
                <a:solidFill>
                  <a:schemeClr val="accent1"/>
                </a:solidFill>
              </a:rPr>
              <a:t>&lt; 1000 MeV</a:t>
            </a:r>
            <a:endParaRPr lang="en-US" baseline="-25000">
              <a:solidFill>
                <a:schemeClr val="accent1"/>
              </a:solidFill>
            </a:endParaRPr>
          </a:p>
        </p:txBody>
      </p:sp>
      <p:sp>
        <p:nvSpPr>
          <p:cNvPr id="4" name="Rectangle: Rounded Corners 12">
            <a:extLst>
              <a:ext uri="{FF2B5EF4-FFF2-40B4-BE49-F238E27FC236}">
                <a16:creationId xmlns:a16="http://schemas.microsoft.com/office/drawing/2014/main" id="{C9EC38B5-9587-3389-084B-A58F7F81034B}"/>
              </a:ext>
            </a:extLst>
          </p:cNvPr>
          <p:cNvSpPr/>
          <p:nvPr/>
        </p:nvSpPr>
        <p:spPr>
          <a:xfrm rot="780000">
            <a:off x="3352849" y="4057038"/>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α-RELEASE</a:t>
            </a:r>
          </a:p>
        </p:txBody>
      </p:sp>
    </p:spTree>
    <p:extLst>
      <p:ext uri="{BB962C8B-B14F-4D97-AF65-F5344CB8AC3E}">
        <p14:creationId xmlns:p14="http://schemas.microsoft.com/office/powerpoint/2010/main" val="4903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24889" y="3423526"/>
            <a:ext cx="2950359" cy="646331"/>
          </a:xfrm>
          <a:prstGeom prst="rect">
            <a:avLst/>
          </a:prstGeom>
        </p:spPr>
        <p:txBody>
          <a:bodyPr wrap="none" lIns="91440" tIns="45720" rIns="91440" bIns="45720" anchor="t">
            <a:spAutoFit/>
          </a:bodyPr>
          <a:lstStyle/>
          <a:p>
            <a:r>
              <a:rPr lang="en-US" sz="1200">
                <a:solidFill>
                  <a:srgbClr val="3C78D8"/>
                </a:solidFill>
                <a:latin typeface="Arial"/>
                <a:cs typeface="Arial"/>
              </a:rPr>
              <a:t>X. Du, A. Steiner, J. Holt, PRC (2019)</a:t>
            </a:r>
          </a:p>
          <a:p>
            <a:r>
              <a:rPr lang="en-US" sz="1200">
                <a:solidFill>
                  <a:srgbClr val="3C78D8"/>
                </a:solidFill>
                <a:latin typeface="Arial"/>
                <a:ea typeface="+mn-lt"/>
                <a:cs typeface="+mn-lt"/>
              </a:rPr>
              <a:t>X; du, A. Steiner, J Holt, PRC 110 (2022)</a:t>
            </a:r>
            <a:endParaRPr lang="en-US" sz="1200">
              <a:latin typeface="Arial"/>
              <a:cs typeface="Arial"/>
            </a:endParaRPr>
          </a:p>
          <a:p>
            <a:endParaRPr lang="en-US" sz="1200">
              <a:solidFill>
                <a:srgbClr val="3C78D8"/>
              </a:solidFill>
              <a:latin typeface="Arial"/>
              <a:cs typeface="Arial"/>
            </a:endParaRPr>
          </a:p>
        </p:txBody>
      </p:sp>
      <p:sp>
        <p:nvSpPr>
          <p:cNvPr id="6" name="TextBox 12">
            <a:extLst>
              <a:ext uri="{FF2B5EF4-FFF2-40B4-BE49-F238E27FC236}">
                <a16:creationId xmlns:a16="http://schemas.microsoft.com/office/drawing/2014/main" id="{1FC28DAF-3EE3-BB71-7FA6-C36E87BD7FCC}"/>
              </a:ext>
            </a:extLst>
          </p:cNvPr>
          <p:cNvSpPr txBox="1"/>
          <p:nvPr/>
        </p:nvSpPr>
        <p:spPr>
          <a:xfrm>
            <a:off x="8328522" y="309441"/>
            <a:ext cx="3496974" cy="338554"/>
          </a:xfrm>
          <a:prstGeom prst="rect">
            <a:avLst/>
          </a:prstGeom>
          <a:noFill/>
        </p:spPr>
        <p:txBody>
          <a:bodyPr wrap="square" lIns="91440" tIns="45720" rIns="91440" bIns="45720" rtlCol="0" anchor="t">
            <a:spAutoFit/>
          </a:bodyPr>
          <a:lstStyle/>
          <a:p>
            <a:pPr algn="r"/>
            <a:r>
              <a:rPr lang="en-US" sz="1600">
                <a:solidFill>
                  <a:schemeClr val="accent1"/>
                </a:solidFill>
              </a:rPr>
              <a:t>Holt/Steiner's groups</a:t>
            </a:r>
          </a:p>
        </p:txBody>
      </p:sp>
      <p:sp>
        <p:nvSpPr>
          <p:cNvPr id="5" name="Slide Number Placeholder 5">
            <a:extLst>
              <a:ext uri="{FF2B5EF4-FFF2-40B4-BE49-F238E27FC236}">
                <a16:creationId xmlns:a16="http://schemas.microsoft.com/office/drawing/2014/main" id="{B95586C5-10FD-4AEB-DDF6-C06407B0700C}"/>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11</a:t>
            </a:fld>
            <a:endParaRPr lang="en-US" sz="1400" b="1"/>
          </a:p>
        </p:txBody>
      </p:sp>
      <p:sp>
        <p:nvSpPr>
          <p:cNvPr id="3" name="TextBox 2">
            <a:extLst>
              <a:ext uri="{FF2B5EF4-FFF2-40B4-BE49-F238E27FC236}">
                <a16:creationId xmlns:a16="http://schemas.microsoft.com/office/drawing/2014/main" id="{3B644036-6C7A-2F06-3021-6BEADFF1FE88}"/>
              </a:ext>
            </a:extLst>
          </p:cNvPr>
          <p:cNvSpPr txBox="1"/>
          <p:nvPr/>
        </p:nvSpPr>
        <p:spPr>
          <a:xfrm>
            <a:off x="678891" y="1948066"/>
            <a:ext cx="603146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a:latin typeface="TW Cen MT"/>
                <a:cs typeface="Arial"/>
              </a:rPr>
              <a:t>University of Tennessee in Knoxville (UTK) </a:t>
            </a:r>
            <a:r>
              <a:rPr lang="en-US" b="1" err="1">
                <a:latin typeface="TW Cen MT"/>
                <a:cs typeface="Arial"/>
              </a:rPr>
              <a:t>EoS</a:t>
            </a:r>
            <a:endParaRPr lang="en-US" b="1">
              <a:latin typeface="TW Cen MT"/>
            </a:endParaRPr>
          </a:p>
          <a:p>
            <a:pPr marL="742950" lvl="1" indent="-285750">
              <a:buFont typeface="Arial,Sans-Serif"/>
              <a:buChar char="•"/>
            </a:pPr>
            <a:r>
              <a:rPr lang="en-US">
                <a:latin typeface="TW Cen MT"/>
                <a:cs typeface="Arial"/>
              </a:rPr>
              <a:t>Includes nucleonic degrees of freedom based on a phenomenological fit of free energy density </a:t>
            </a:r>
            <a:br>
              <a:rPr lang="en-US">
                <a:latin typeface="TW Cen MT"/>
                <a:cs typeface="Arial"/>
              </a:rPr>
            </a:br>
            <a:r>
              <a:rPr lang="en-US">
                <a:latin typeface="TW Cen MT"/>
                <a:cs typeface="Arial"/>
              </a:rPr>
              <a:t>to nuclear experiments &amp; astronomical observations</a:t>
            </a:r>
            <a:endParaRPr lang="en-US"/>
          </a:p>
          <a:p>
            <a:pPr marL="742950" lvl="1" indent="-285750">
              <a:buFont typeface="Arial,Sans-Serif"/>
              <a:buChar char="•"/>
            </a:pPr>
            <a:r>
              <a:rPr lang="en-US">
                <a:ea typeface="+mn-lt"/>
                <a:cs typeface="+mn-lt"/>
              </a:rPr>
              <a:t>Covers densities from 10</a:t>
            </a:r>
            <a:r>
              <a:rPr lang="en-US" baseline="30000">
                <a:ea typeface="+mn-lt"/>
                <a:cs typeface="+mn-lt"/>
              </a:rPr>
              <a:t>-12</a:t>
            </a:r>
            <a:r>
              <a:rPr lang="en-US">
                <a:ea typeface="+mn-lt"/>
                <a:cs typeface="+mn-lt"/>
              </a:rPr>
              <a:t> to 2 fm</a:t>
            </a:r>
            <a:r>
              <a:rPr lang="en-US" baseline="30000">
                <a:ea typeface="+mn-lt"/>
                <a:cs typeface="+mn-lt"/>
              </a:rPr>
              <a:t>-3</a:t>
            </a:r>
            <a:endParaRPr lang="en-US">
              <a:ea typeface="+mn-lt"/>
              <a:cs typeface="+mn-lt"/>
            </a:endParaRPr>
          </a:p>
        </p:txBody>
      </p:sp>
      <p:sp>
        <p:nvSpPr>
          <p:cNvPr id="2" name="Title 1"/>
          <p:cNvSpPr>
            <a:spLocks noGrp="1"/>
          </p:cNvSpPr>
          <p:nvPr>
            <p:ph type="title"/>
          </p:nvPr>
        </p:nvSpPr>
        <p:spPr>
          <a:xfrm>
            <a:off x="757428" y="412403"/>
            <a:ext cx="11320272" cy="1474216"/>
          </a:xfrm>
        </p:spPr>
        <p:txBody>
          <a:bodyPr/>
          <a:lstStyle/>
          <a:p>
            <a:r>
              <a:rPr lang="en-US"/>
              <a:t>Hadronic Equations of state for neutron stars</a:t>
            </a:r>
          </a:p>
        </p:txBody>
      </p:sp>
      <p:sp>
        <p:nvSpPr>
          <p:cNvPr id="8" name="TextBox 7">
            <a:extLst>
              <a:ext uri="{FF2B5EF4-FFF2-40B4-BE49-F238E27FC236}">
                <a16:creationId xmlns:a16="http://schemas.microsoft.com/office/drawing/2014/main" id="{8A00DCA7-64C1-C17F-84F6-3CF61DEB1B8B}"/>
              </a:ext>
            </a:extLst>
          </p:cNvPr>
          <p:cNvSpPr txBox="1"/>
          <p:nvPr/>
        </p:nvSpPr>
        <p:spPr>
          <a:xfrm>
            <a:off x="1012355" y="4497604"/>
            <a:ext cx="4638140" cy="1200329"/>
          </a:xfrm>
          <a:prstGeom prst="rect">
            <a:avLst/>
          </a:prstGeom>
          <a:noFill/>
          <a:ln w="38100">
            <a:solidFill>
              <a:schemeClr val="accent1"/>
            </a:solidFill>
          </a:ln>
        </p:spPr>
        <p:txBody>
          <a:bodyPr wrap="square" lIns="91440" tIns="45720" rIns="91440" bIns="45720" rtlCol="0" anchor="t">
            <a:spAutoFit/>
          </a:bodyPr>
          <a:lstStyle/>
          <a:p>
            <a:r>
              <a:rPr lang="en-US"/>
              <a:t>Outlooks: </a:t>
            </a:r>
            <a:endParaRPr lang="en-US">
              <a:solidFill>
                <a:schemeClr val="accent1"/>
              </a:solidFill>
            </a:endParaRPr>
          </a:p>
          <a:p>
            <a:pPr marL="285750" indent="-285750">
              <a:buFont typeface="Arial" charset="0"/>
              <a:buChar char="•"/>
            </a:pPr>
            <a:r>
              <a:rPr lang="en-US"/>
              <a:t>Addition of finite T equations of state</a:t>
            </a:r>
          </a:p>
          <a:p>
            <a:pPr marL="285750" indent="-285750">
              <a:buFont typeface="Arial" charset="0"/>
              <a:buChar char="•"/>
            </a:pPr>
            <a:r>
              <a:rPr lang="en-US"/>
              <a:t>Extension to strangeness degrees of freedom</a:t>
            </a:r>
          </a:p>
          <a:p>
            <a:pPr marL="285750" indent="-285750">
              <a:buFont typeface="Arial" charset="0"/>
              <a:buChar char="•"/>
            </a:pPr>
            <a:r>
              <a:rPr lang="en-US"/>
              <a:t>Machine learned emulator</a:t>
            </a:r>
          </a:p>
        </p:txBody>
      </p:sp>
      <p:sp>
        <p:nvSpPr>
          <p:cNvPr id="16" name="Rectangle: Rounded Corners 12">
            <a:extLst>
              <a:ext uri="{FF2B5EF4-FFF2-40B4-BE49-F238E27FC236}">
                <a16:creationId xmlns:a16="http://schemas.microsoft.com/office/drawing/2014/main" id="{9A6904A4-8AF5-CE11-B8E6-0C0C4E12CC86}"/>
              </a:ext>
            </a:extLst>
          </p:cNvPr>
          <p:cNvSpPr/>
          <p:nvPr/>
        </p:nvSpPr>
        <p:spPr>
          <a:xfrm rot="780000">
            <a:off x="6287579" y="2100552"/>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α-RELEASE</a:t>
            </a:r>
          </a:p>
        </p:txBody>
      </p:sp>
      <p:sp>
        <p:nvSpPr>
          <p:cNvPr id="17" name="TextBox 16">
            <a:extLst>
              <a:ext uri="{FF2B5EF4-FFF2-40B4-BE49-F238E27FC236}">
                <a16:creationId xmlns:a16="http://schemas.microsoft.com/office/drawing/2014/main" id="{FF283144-A72E-1FB1-6BEC-F045C0682114}"/>
              </a:ext>
            </a:extLst>
          </p:cNvPr>
          <p:cNvSpPr txBox="1"/>
          <p:nvPr/>
        </p:nvSpPr>
        <p:spPr>
          <a:xfrm>
            <a:off x="749557" y="1445631"/>
            <a:ext cx="3532314" cy="369332"/>
          </a:xfrm>
          <a:prstGeom prst="rect">
            <a:avLst/>
          </a:prstGeom>
          <a:noFill/>
        </p:spPr>
        <p:txBody>
          <a:bodyPr wrap="none" lIns="91440" tIns="45720" rIns="91440" bIns="45720" rtlCol="0" anchor="t">
            <a:spAutoFit/>
          </a:bodyPr>
          <a:lstStyle/>
          <a:p>
            <a:r>
              <a:rPr lang="en-US">
                <a:solidFill>
                  <a:schemeClr val="accent1"/>
                </a:solidFill>
              </a:rPr>
              <a:t>Range: T~0 MeV  ;  </a:t>
            </a:r>
            <a:r>
              <a:rPr lang="el-GR">
                <a:solidFill>
                  <a:schemeClr val="accent1"/>
                </a:solidFill>
                <a:latin typeface="Calibri"/>
                <a:cs typeface="Calibri"/>
              </a:rPr>
              <a:t>μ</a:t>
            </a:r>
            <a:r>
              <a:rPr lang="en-US" baseline="-25000">
                <a:solidFill>
                  <a:schemeClr val="accent1"/>
                </a:solidFill>
              </a:rPr>
              <a:t>B </a:t>
            </a:r>
            <a:r>
              <a:rPr lang="en-US">
                <a:solidFill>
                  <a:schemeClr val="accent1"/>
                </a:solidFill>
              </a:rPr>
              <a:t>&lt; 1000 MeV</a:t>
            </a:r>
            <a:endParaRPr lang="en-US" baseline="-25000">
              <a:solidFill>
                <a:schemeClr val="accent1"/>
              </a:solidFill>
            </a:endParaRPr>
          </a:p>
        </p:txBody>
      </p:sp>
      <p:sp>
        <p:nvSpPr>
          <p:cNvPr id="20" name="TextBox 19">
            <a:extLst>
              <a:ext uri="{FF2B5EF4-FFF2-40B4-BE49-F238E27FC236}">
                <a16:creationId xmlns:a16="http://schemas.microsoft.com/office/drawing/2014/main" id="{B3FDEA98-4DCD-FF8F-2046-94667895BE47}"/>
              </a:ext>
            </a:extLst>
          </p:cNvPr>
          <p:cNvSpPr txBox="1"/>
          <p:nvPr/>
        </p:nvSpPr>
        <p:spPr>
          <a:xfrm>
            <a:off x="8855675" y="2502243"/>
            <a:ext cx="1101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Y</a:t>
            </a:r>
            <a:r>
              <a:rPr lang="en-US" baseline="-25000"/>
              <a:t>e</a:t>
            </a:r>
            <a:r>
              <a:rPr lang="en-US"/>
              <a:t> = 0.5</a:t>
            </a:r>
          </a:p>
        </p:txBody>
      </p:sp>
      <p:pic>
        <p:nvPicPr>
          <p:cNvPr id="4" name="Picture 3" descr="A diagram of a function&#10;&#10;Description automatically generated">
            <a:extLst>
              <a:ext uri="{FF2B5EF4-FFF2-40B4-BE49-F238E27FC236}">
                <a16:creationId xmlns:a16="http://schemas.microsoft.com/office/drawing/2014/main" id="{28428A99-B513-1382-3758-8E1E03D5962B}"/>
              </a:ext>
            </a:extLst>
          </p:cNvPr>
          <p:cNvPicPr>
            <a:picLocks noChangeAspect="1"/>
          </p:cNvPicPr>
          <p:nvPr/>
        </p:nvPicPr>
        <p:blipFill rotWithShape="1">
          <a:blip r:embed="rId3"/>
          <a:srcRect t="-1262" r="2291" b="146"/>
          <a:stretch/>
        </p:blipFill>
        <p:spPr>
          <a:xfrm>
            <a:off x="6260757" y="2790568"/>
            <a:ext cx="5956304" cy="3295976"/>
          </a:xfrm>
          <a:prstGeom prst="rect">
            <a:avLst/>
          </a:prstGeom>
        </p:spPr>
      </p:pic>
      <p:pic>
        <p:nvPicPr>
          <p:cNvPr id="9" name="Picture 8" descr="A group of blue and white cubes&#10;&#10;Description automatically generated">
            <a:extLst>
              <a:ext uri="{FF2B5EF4-FFF2-40B4-BE49-F238E27FC236}">
                <a16:creationId xmlns:a16="http://schemas.microsoft.com/office/drawing/2014/main" id="{CF129F98-4000-5C25-3BAF-62C68C2383E3}"/>
              </a:ext>
            </a:extLst>
          </p:cNvPr>
          <p:cNvPicPr>
            <a:picLocks/>
          </p:cNvPicPr>
          <p:nvPr/>
        </p:nvPicPr>
        <p:blipFill>
          <a:blip r:embed="rId4"/>
          <a:stretch>
            <a:fillRect/>
          </a:stretch>
        </p:blipFill>
        <p:spPr>
          <a:xfrm>
            <a:off x="-902" y="6142723"/>
            <a:ext cx="891323" cy="731160"/>
          </a:xfrm>
          <a:prstGeom prst="rect">
            <a:avLst/>
          </a:prstGeom>
        </p:spPr>
      </p:pic>
    </p:spTree>
    <p:extLst>
      <p:ext uri="{BB962C8B-B14F-4D97-AF65-F5344CB8AC3E}">
        <p14:creationId xmlns:p14="http://schemas.microsoft.com/office/powerpoint/2010/main" val="396238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AA004D-0FEE-209E-5614-2F3098551F74}"/>
              </a:ext>
            </a:extLst>
          </p:cNvPr>
          <p:cNvPicPr>
            <a:picLocks noChangeAspect="1"/>
          </p:cNvPicPr>
          <p:nvPr/>
        </p:nvPicPr>
        <p:blipFill rotWithShape="1">
          <a:blip r:embed="rId3"/>
          <a:srcRect t="4545" r="-262" b="325"/>
          <a:stretch/>
        </p:blipFill>
        <p:spPr>
          <a:xfrm>
            <a:off x="0" y="3840891"/>
            <a:ext cx="5606021" cy="3019027"/>
          </a:xfrm>
          <a:prstGeom prst="rect">
            <a:avLst/>
          </a:prstGeom>
          <a:ln>
            <a:noFill/>
          </a:ln>
        </p:spPr>
      </p:pic>
      <p:sp>
        <p:nvSpPr>
          <p:cNvPr id="2" name="Title 1"/>
          <p:cNvSpPr>
            <a:spLocks noGrp="1"/>
          </p:cNvSpPr>
          <p:nvPr>
            <p:ph type="title"/>
          </p:nvPr>
        </p:nvSpPr>
        <p:spPr/>
        <p:txBody>
          <a:bodyPr/>
          <a:lstStyle/>
          <a:p>
            <a:r>
              <a:rPr lang="en-US" err="1"/>
              <a:t>EoS</a:t>
            </a:r>
            <a:r>
              <a:rPr lang="en-US"/>
              <a:t> for Heavy ions</a:t>
            </a:r>
          </a:p>
        </p:txBody>
      </p:sp>
      <p:sp>
        <p:nvSpPr>
          <p:cNvPr id="3" name="Text Placeholder 2"/>
          <p:cNvSpPr>
            <a:spLocks noGrp="1"/>
          </p:cNvSpPr>
          <p:nvPr>
            <p:ph type="body" idx="1"/>
          </p:nvPr>
        </p:nvSpPr>
        <p:spPr>
          <a:xfrm>
            <a:off x="8610600" y="4983434"/>
            <a:ext cx="3200400" cy="1463040"/>
          </a:xfrm>
        </p:spPr>
        <p:txBody>
          <a:bodyPr/>
          <a:lstStyle/>
          <a:p>
            <a:pPr marL="285750" indent="-285750">
              <a:buFont typeface="Arial" charset="0"/>
              <a:buChar char="•"/>
            </a:pPr>
            <a:r>
              <a:rPr lang="en-US" err="1"/>
              <a:t>EoS</a:t>
            </a:r>
            <a:r>
              <a:rPr lang="en-US"/>
              <a:t> from first principles</a:t>
            </a:r>
          </a:p>
          <a:p>
            <a:pPr marL="285750" indent="-285750">
              <a:buFont typeface="Arial" charset="0"/>
              <a:buChar char="•"/>
            </a:pPr>
            <a:r>
              <a:rPr lang="en-US" err="1"/>
              <a:t>EoS</a:t>
            </a:r>
            <a:r>
              <a:rPr lang="en-US"/>
              <a:t> with 3D </a:t>
            </a:r>
            <a:r>
              <a:rPr lang="en-US" err="1"/>
              <a:t>Ising</a:t>
            </a:r>
            <a:r>
              <a:rPr lang="en-US"/>
              <a:t> critical point</a:t>
            </a:r>
          </a:p>
          <a:p>
            <a:pPr marL="285750" indent="-285750">
              <a:buFont typeface="Arial" charset="0"/>
              <a:buChar char="•"/>
            </a:pPr>
            <a:r>
              <a:rPr lang="en-US"/>
              <a:t>HRG model</a:t>
            </a:r>
          </a:p>
          <a:p>
            <a:pPr marL="285750" indent="-285750">
              <a:buFont typeface="Arial" charset="0"/>
              <a:buChar char="•"/>
            </a:pPr>
            <a:r>
              <a:rPr lang="en-US" err="1"/>
              <a:t>EoS</a:t>
            </a:r>
            <a:r>
              <a:rPr lang="en-US"/>
              <a:t> from Holography</a:t>
            </a:r>
          </a:p>
        </p:txBody>
      </p:sp>
      <p:sp>
        <p:nvSpPr>
          <p:cNvPr id="7" name="Slide Number Placeholder 5">
            <a:extLst>
              <a:ext uri="{FF2B5EF4-FFF2-40B4-BE49-F238E27FC236}">
                <a16:creationId xmlns:a16="http://schemas.microsoft.com/office/drawing/2014/main" id="{D7E67102-BE12-E388-F1B8-1383A125CDB9}"/>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12</a:t>
            </a:fld>
            <a:endParaRPr lang="en-US" sz="1400" b="1"/>
          </a:p>
        </p:txBody>
      </p:sp>
      <p:pic>
        <p:nvPicPr>
          <p:cNvPr id="4" name="Picture 4" descr="A picture containing several&#10;&#10;Description automatically generated">
            <a:extLst>
              <a:ext uri="{FF2B5EF4-FFF2-40B4-BE49-F238E27FC236}">
                <a16:creationId xmlns:a16="http://schemas.microsoft.com/office/drawing/2014/main" id="{8D1048AD-850C-5F49-9C95-EB12298715E8}"/>
              </a:ext>
            </a:extLst>
          </p:cNvPr>
          <p:cNvPicPr>
            <a:picLocks noChangeAspect="1"/>
          </p:cNvPicPr>
          <p:nvPr/>
        </p:nvPicPr>
        <p:blipFill rotWithShape="1">
          <a:blip r:embed="rId4"/>
          <a:srcRect l="13052"/>
          <a:stretch/>
        </p:blipFill>
        <p:spPr>
          <a:xfrm>
            <a:off x="-4859" y="-423"/>
            <a:ext cx="12198500" cy="4583888"/>
          </a:xfrm>
          <a:prstGeom prst="rect">
            <a:avLst/>
          </a:prstGeom>
        </p:spPr>
      </p:pic>
      <p:sp>
        <p:nvSpPr>
          <p:cNvPr id="6" name="TextBox 5">
            <a:extLst>
              <a:ext uri="{FF2B5EF4-FFF2-40B4-BE49-F238E27FC236}">
                <a16:creationId xmlns:a16="http://schemas.microsoft.com/office/drawing/2014/main" id="{11A92952-CE98-2036-4606-E5D829D88408}"/>
              </a:ext>
            </a:extLst>
          </p:cNvPr>
          <p:cNvSpPr txBox="1"/>
          <p:nvPr/>
        </p:nvSpPr>
        <p:spPr>
          <a:xfrm>
            <a:off x="247910" y="3849143"/>
            <a:ext cx="3940479" cy="4697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BE2536D4-E985-83C8-538B-C57A3212987C}"/>
              </a:ext>
            </a:extLst>
          </p:cNvPr>
          <p:cNvSpPr txBox="1"/>
          <p:nvPr/>
        </p:nvSpPr>
        <p:spPr>
          <a:xfrm>
            <a:off x="-8261" y="4215162"/>
            <a:ext cx="2098203" cy="369332"/>
          </a:xfrm>
          <a:prstGeom prst="rect">
            <a:avLst/>
          </a:prstGeom>
          <a:noFill/>
        </p:spPr>
        <p:txBody>
          <a:bodyPr wrap="none" lIns="91440" tIns="45720" rIns="91440" bIns="45720" rtlCol="0" anchor="t">
            <a:spAutoFit/>
          </a:bodyPr>
          <a:lstStyle/>
          <a:p>
            <a:r>
              <a:rPr lang="en-US">
                <a:solidFill>
                  <a:schemeClr val="bg1"/>
                </a:solidFill>
              </a:rPr>
              <a:t>MADAI collaboration</a:t>
            </a:r>
          </a:p>
        </p:txBody>
      </p:sp>
    </p:spTree>
    <p:extLst>
      <p:ext uri="{BB962C8B-B14F-4D97-AF65-F5344CB8AC3E}">
        <p14:creationId xmlns:p14="http://schemas.microsoft.com/office/powerpoint/2010/main" val="1781143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blue and white cubes&#10;&#10;Description automatically generated">
            <a:extLst>
              <a:ext uri="{FF2B5EF4-FFF2-40B4-BE49-F238E27FC236}">
                <a16:creationId xmlns:a16="http://schemas.microsoft.com/office/drawing/2014/main" id="{A73EB094-0D23-BCC3-01DF-62C44040CB5E}"/>
              </a:ext>
            </a:extLst>
          </p:cNvPr>
          <p:cNvPicPr>
            <a:picLocks/>
          </p:cNvPicPr>
          <p:nvPr/>
        </p:nvPicPr>
        <p:blipFill>
          <a:blip r:embed="rId3"/>
          <a:stretch>
            <a:fillRect/>
          </a:stretch>
        </p:blipFill>
        <p:spPr>
          <a:xfrm>
            <a:off x="-902" y="6142723"/>
            <a:ext cx="891323" cy="731160"/>
          </a:xfrm>
          <a:prstGeom prst="rect">
            <a:avLst/>
          </a:prstGeom>
        </p:spPr>
      </p:pic>
      <p:sp>
        <p:nvSpPr>
          <p:cNvPr id="5" name="Content Placeholder 4"/>
          <p:cNvSpPr>
            <a:spLocks noGrp="1"/>
          </p:cNvSpPr>
          <p:nvPr>
            <p:ph sz="half" idx="2"/>
          </p:nvPr>
        </p:nvSpPr>
        <p:spPr>
          <a:xfrm>
            <a:off x="5989319" y="2286000"/>
            <a:ext cx="5066607" cy="4023360"/>
          </a:xfrm>
          <a:ln w="28575">
            <a:solidFill>
              <a:schemeClr val="accent4"/>
            </a:solidFill>
          </a:ln>
        </p:spPr>
        <p:txBody>
          <a:bodyPr vert="horz" lIns="45720" tIns="45720" rIns="45720" bIns="45720" rtlCol="0" anchor="t">
            <a:normAutofit/>
          </a:bodyPr>
          <a:lstStyle/>
          <a:p>
            <a:pPr algn="ctr"/>
            <a:r>
              <a:rPr lang="en-US">
                <a:solidFill>
                  <a:schemeClr val="accent4"/>
                </a:solidFill>
              </a:rPr>
              <a:t>NEEDS</a:t>
            </a:r>
          </a:p>
          <a:p>
            <a:pPr>
              <a:buFont typeface="Wingdings" charset="2"/>
              <a:buChar char="v"/>
            </a:pPr>
            <a:r>
              <a:rPr lang="en-US"/>
              <a:t> To take into account local fluctuations, </a:t>
            </a:r>
            <a:br>
              <a:rPr lang="en-US"/>
            </a:br>
            <a:r>
              <a:rPr lang="en-US"/>
              <a:t>  4D Equations of State are needed </a:t>
            </a:r>
          </a:p>
          <a:p>
            <a:pPr>
              <a:buFont typeface="Wingdings" charset="2"/>
              <a:buChar char="v"/>
            </a:pPr>
            <a:r>
              <a:rPr lang="en-US"/>
              <a:t> Free parameters: </a:t>
            </a:r>
            <a:r>
              <a:rPr lang="en-US" sz="2000" i="1">
                <a:latin typeface="Times New Roman"/>
                <a:cs typeface="Times New Roman"/>
              </a:rPr>
              <a:t>T, </a:t>
            </a:r>
            <a:r>
              <a:rPr lang="en-US" sz="2000" i="1" err="1">
                <a:latin typeface="Times New Roman"/>
                <a:cs typeface="Times New Roman"/>
              </a:rPr>
              <a:t>μ</a:t>
            </a:r>
            <a:r>
              <a:rPr lang="en-US" sz="2000" i="1" baseline="-25000" err="1">
                <a:latin typeface="Times New Roman"/>
                <a:cs typeface="Times New Roman"/>
              </a:rPr>
              <a:t>B</a:t>
            </a:r>
            <a:r>
              <a:rPr lang="en-US" sz="2000" i="1">
                <a:latin typeface="Times New Roman"/>
                <a:cs typeface="Times New Roman"/>
              </a:rPr>
              <a:t>, </a:t>
            </a:r>
            <a:r>
              <a:rPr lang="en-US" sz="2000" i="1" err="1">
                <a:latin typeface="Times New Roman"/>
                <a:cs typeface="Times New Roman"/>
              </a:rPr>
              <a:t>μ</a:t>
            </a:r>
            <a:r>
              <a:rPr lang="en-US" sz="2000" i="1" baseline="-25000" err="1">
                <a:latin typeface="Times New Roman"/>
                <a:cs typeface="Times New Roman"/>
              </a:rPr>
              <a:t>S</a:t>
            </a:r>
            <a:r>
              <a:rPr lang="en-US" sz="2000" i="1">
                <a:latin typeface="Times New Roman"/>
                <a:cs typeface="Times New Roman"/>
              </a:rPr>
              <a:t>, μ</a:t>
            </a:r>
            <a:endParaRPr lang="en-US" sz="2000" i="1" baseline="-25000">
              <a:latin typeface="Times New Roman"/>
              <a:cs typeface="Times New Roman"/>
            </a:endParaRPr>
          </a:p>
          <a:p>
            <a:pPr>
              <a:buFont typeface="Wingdings" charset="2"/>
              <a:buChar char="v"/>
            </a:pPr>
            <a:r>
              <a:rPr lang="en-US"/>
              <a:t> Thermodynamic variables (p, s, </a:t>
            </a:r>
            <a:r>
              <a:rPr lang="el-GR">
                <a:latin typeface="Calibri"/>
                <a:cs typeface="Calibri"/>
              </a:rPr>
              <a:t>ε</a:t>
            </a:r>
            <a:r>
              <a:rPr lang="en-US"/>
              <a:t>, </a:t>
            </a:r>
            <a:r>
              <a:rPr lang="el-GR">
                <a:latin typeface="Calibri"/>
                <a:cs typeface="Calibri"/>
              </a:rPr>
              <a:t>n</a:t>
            </a:r>
            <a:r>
              <a:rPr lang="en-US" baseline="-25000"/>
              <a:t>B</a:t>
            </a:r>
            <a:r>
              <a:rPr lang="en-US"/>
              <a:t>, c</a:t>
            </a:r>
            <a:r>
              <a:rPr lang="en-US" baseline="-25000"/>
              <a:t>s</a:t>
            </a:r>
            <a:r>
              <a:rPr lang="en-US" baseline="30000"/>
              <a:t>2</a:t>
            </a:r>
            <a:r>
              <a:rPr lang="en-US"/>
              <a:t>)</a:t>
            </a:r>
            <a:endParaRPr lang="en-US" baseline="-25000"/>
          </a:p>
          <a:p>
            <a:pPr>
              <a:buFont typeface="Wingdings" charset="2"/>
              <a:buChar char="v"/>
            </a:pPr>
            <a:r>
              <a:rPr lang="en-US"/>
              <a:t> 1</a:t>
            </a:r>
            <a:r>
              <a:rPr lang="en-US" baseline="30000"/>
              <a:t>st</a:t>
            </a:r>
            <a:r>
              <a:rPr lang="en-US"/>
              <a:t> and 2</a:t>
            </a:r>
            <a:r>
              <a:rPr lang="en-US" baseline="30000"/>
              <a:t>nd</a:t>
            </a:r>
            <a:r>
              <a:rPr lang="en-US"/>
              <a:t> order derivatives of pressure with respect to chemical potentials</a:t>
            </a:r>
          </a:p>
          <a:p>
            <a:pPr>
              <a:buFont typeface="Wingdings" charset="2"/>
              <a:buChar char="v"/>
            </a:pPr>
            <a:r>
              <a:rPr lang="en-US"/>
              <a:t> Inclusion of critical point</a:t>
            </a:r>
          </a:p>
          <a:p>
            <a:pPr>
              <a:buFont typeface="Wingdings" charset="2"/>
              <a:buChar char="v"/>
            </a:pPr>
            <a:r>
              <a:rPr lang="en-US"/>
              <a:t> Transport coefficients</a:t>
            </a:r>
          </a:p>
          <a:p>
            <a:pPr algn="ctr"/>
            <a:endParaRPr lang="en-US">
              <a:solidFill>
                <a:schemeClr val="accent4"/>
              </a:solidFill>
            </a:endParaRPr>
          </a:p>
        </p:txBody>
      </p:sp>
      <p:sp>
        <p:nvSpPr>
          <p:cNvPr id="2" name="Title 1"/>
          <p:cNvSpPr>
            <a:spLocks noGrp="1"/>
          </p:cNvSpPr>
          <p:nvPr>
            <p:ph type="title"/>
          </p:nvPr>
        </p:nvSpPr>
        <p:spPr>
          <a:xfrm>
            <a:off x="1024128" y="585216"/>
            <a:ext cx="8847638" cy="1499616"/>
          </a:xfrm>
        </p:spPr>
        <p:txBody>
          <a:bodyPr/>
          <a:lstStyle/>
          <a:p>
            <a:r>
              <a:rPr lang="en-US"/>
              <a:t>Heavy ion collisions: details</a:t>
            </a:r>
          </a:p>
        </p:txBody>
      </p:sp>
      <p:sp>
        <p:nvSpPr>
          <p:cNvPr id="7" name="Content Placeholder 6"/>
          <p:cNvSpPr>
            <a:spLocks noGrp="1"/>
          </p:cNvSpPr>
          <p:nvPr>
            <p:ph sz="half" idx="1"/>
          </p:nvPr>
        </p:nvSpPr>
        <p:spPr>
          <a:xfrm>
            <a:off x="807522" y="2286000"/>
            <a:ext cx="5070763" cy="4023360"/>
          </a:xfrm>
          <a:ln w="28575">
            <a:solidFill>
              <a:schemeClr val="accent4"/>
            </a:solidFill>
          </a:ln>
        </p:spPr>
        <p:txBody>
          <a:bodyPr vert="horz" lIns="45720" tIns="45720" rIns="45720" bIns="45720" rtlCol="0" anchor="t">
            <a:normAutofit/>
          </a:bodyPr>
          <a:lstStyle/>
          <a:p>
            <a:pPr marL="0" indent="0" algn="ctr">
              <a:buNone/>
            </a:pPr>
            <a:r>
              <a:rPr lang="en-US">
                <a:solidFill>
                  <a:schemeClr val="accent4"/>
                </a:solidFill>
              </a:rPr>
              <a:t>DETAILS </a:t>
            </a:r>
          </a:p>
          <a:p>
            <a:pPr>
              <a:buFont typeface="Wingdings" charset="2"/>
              <a:buChar char="v"/>
            </a:pPr>
            <a:r>
              <a:rPr lang="en-US"/>
              <a:t> System is described in terms of hydrodynamic simulations </a:t>
            </a:r>
            <a:br>
              <a:rPr lang="en-US"/>
            </a:br>
            <a:r>
              <a:rPr lang="en-US"/>
              <a:t>and/or microscopic transport</a:t>
            </a:r>
          </a:p>
          <a:p>
            <a:pPr>
              <a:buFont typeface="Wingdings" charset="2"/>
              <a:buChar char="v"/>
            </a:pPr>
            <a:r>
              <a:rPr lang="en-US">
                <a:latin typeface="TW Cen MT"/>
              </a:rPr>
              <a:t> System is not in equilibrium, short lifetime</a:t>
            </a:r>
            <a:endParaRPr lang="en-US"/>
          </a:p>
          <a:p>
            <a:pPr>
              <a:buFont typeface="Wingdings" charset="2"/>
              <a:buChar char="v"/>
            </a:pPr>
            <a:r>
              <a:rPr lang="en-US"/>
              <a:t> Strangeness neutrality  &lt;</a:t>
            </a:r>
            <a:r>
              <a:rPr lang="en-US" err="1"/>
              <a:t>n</a:t>
            </a:r>
            <a:r>
              <a:rPr lang="en-US" baseline="-25000" err="1"/>
              <a:t>S</a:t>
            </a:r>
            <a:r>
              <a:rPr lang="en-US"/>
              <a:t>&gt;=0</a:t>
            </a:r>
            <a:br>
              <a:rPr lang="en-US"/>
            </a:br>
            <a:r>
              <a:rPr lang="en-US"/>
              <a:t>  + locally conserved</a:t>
            </a:r>
          </a:p>
          <a:p>
            <a:pPr>
              <a:buFont typeface="Wingdings" charset="2"/>
              <a:buChar char="v"/>
            </a:pPr>
            <a:r>
              <a:rPr lang="en-US"/>
              <a:t> Charge: p vs. n in ions     &lt;</a:t>
            </a:r>
            <a:r>
              <a:rPr lang="el-GR">
                <a:latin typeface="Calibri"/>
                <a:cs typeface="Calibri"/>
              </a:rPr>
              <a:t>n</a:t>
            </a:r>
            <a:r>
              <a:rPr lang="en-US" baseline="-25000"/>
              <a:t>Q</a:t>
            </a:r>
            <a:r>
              <a:rPr lang="en-US"/>
              <a:t>&gt;=0.4&lt;</a:t>
            </a:r>
            <a:r>
              <a:rPr lang="el-GR">
                <a:latin typeface="Calibri"/>
                <a:cs typeface="Calibri"/>
              </a:rPr>
              <a:t>n</a:t>
            </a:r>
            <a:r>
              <a:rPr lang="en-US" baseline="-25000"/>
              <a:t>B</a:t>
            </a:r>
            <a:r>
              <a:rPr lang="en-US"/>
              <a:t>&gt;</a:t>
            </a:r>
          </a:p>
          <a:p>
            <a:pPr>
              <a:buFont typeface="Wingdings" charset="2"/>
              <a:buChar char="v"/>
            </a:pPr>
            <a:endParaRPr lang="en-US"/>
          </a:p>
          <a:p>
            <a:pPr marL="127635" lvl="1" indent="0">
              <a:buNone/>
            </a:pPr>
            <a:endParaRPr lang="en-US"/>
          </a:p>
          <a:p>
            <a:pPr marL="127635" lvl="1" indent="0">
              <a:buNone/>
            </a:pPr>
            <a:endParaRPr lang="en-US"/>
          </a:p>
          <a:p>
            <a:endParaRPr lang="en-US"/>
          </a:p>
        </p:txBody>
      </p:sp>
      <p:sp>
        <p:nvSpPr>
          <p:cNvPr id="6" name="Slide Number Placeholder 5">
            <a:extLst>
              <a:ext uri="{FF2B5EF4-FFF2-40B4-BE49-F238E27FC236}">
                <a16:creationId xmlns:a16="http://schemas.microsoft.com/office/drawing/2014/main" id="{09E8A39D-2ADE-3D2E-84C3-0F8BC4179094}"/>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13</a:t>
            </a:fld>
            <a:endParaRPr lang="en-US" sz="1400" b="1"/>
          </a:p>
        </p:txBody>
      </p:sp>
      <p:cxnSp>
        <p:nvCxnSpPr>
          <p:cNvPr id="3" name="Straight Arrow Connector 2">
            <a:extLst>
              <a:ext uri="{FF2B5EF4-FFF2-40B4-BE49-F238E27FC236}">
                <a16:creationId xmlns:a16="http://schemas.microsoft.com/office/drawing/2014/main" id="{0391B66E-BDF4-DED8-9ABF-F0714BBEB0C6}"/>
              </a:ext>
            </a:extLst>
          </p:cNvPr>
          <p:cNvCxnSpPr/>
          <p:nvPr/>
        </p:nvCxnSpPr>
        <p:spPr>
          <a:xfrm flipV="1">
            <a:off x="3681816" y="5293159"/>
            <a:ext cx="262832" cy="2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itle 1">
            <a:extLst>
              <a:ext uri="{FF2B5EF4-FFF2-40B4-BE49-F238E27FC236}">
                <a16:creationId xmlns:a16="http://schemas.microsoft.com/office/drawing/2014/main" id="{D7D8748F-80D1-D41B-2BE0-366C47EA2A19}"/>
              </a:ext>
            </a:extLst>
          </p:cNvPr>
          <p:cNvSpPr txBox="1">
            <a:spLocks/>
          </p:cNvSpPr>
          <p:nvPr/>
        </p:nvSpPr>
        <p:spPr>
          <a:xfrm>
            <a:off x="1021919" y="583008"/>
            <a:ext cx="8847638"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r"/>
            <a:r>
              <a:rPr lang="en-US"/>
              <a:t>and needs</a:t>
            </a:r>
          </a:p>
        </p:txBody>
      </p:sp>
    </p:spTree>
    <p:extLst>
      <p:ext uri="{BB962C8B-B14F-4D97-AF65-F5344CB8AC3E}">
        <p14:creationId xmlns:p14="http://schemas.microsoft.com/office/powerpoint/2010/main" val="9164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960" y="757297"/>
            <a:ext cx="9720072" cy="815003"/>
          </a:xfrm>
        </p:spPr>
        <p:txBody>
          <a:bodyPr/>
          <a:lstStyle/>
          <a:p>
            <a:r>
              <a:rPr lang="en-US"/>
              <a:t>Hadron resonance gas (HRG) model</a:t>
            </a:r>
          </a:p>
        </p:txBody>
      </p:sp>
      <p:pic>
        <p:nvPicPr>
          <p:cNvPr id="12" name="Picture 11"/>
          <p:cNvPicPr>
            <a:picLocks noChangeAspect="1"/>
          </p:cNvPicPr>
          <p:nvPr/>
        </p:nvPicPr>
        <p:blipFill rotWithShape="1">
          <a:blip r:embed="rId3"/>
          <a:srcRect l="48986" t="185" r="72" b="-930"/>
          <a:stretch/>
        </p:blipFill>
        <p:spPr>
          <a:xfrm>
            <a:off x="7416805" y="3692247"/>
            <a:ext cx="4498477" cy="3163929"/>
          </a:xfrm>
          <a:prstGeom prst="rect">
            <a:avLst/>
          </a:prstGeom>
        </p:spPr>
      </p:pic>
      <p:sp>
        <p:nvSpPr>
          <p:cNvPr id="13" name="TextBox 12"/>
          <p:cNvSpPr txBox="1"/>
          <p:nvPr/>
        </p:nvSpPr>
        <p:spPr>
          <a:xfrm>
            <a:off x="1003557" y="4241604"/>
            <a:ext cx="5790730" cy="1200329"/>
          </a:xfrm>
          <a:prstGeom prst="rect">
            <a:avLst/>
          </a:prstGeom>
          <a:noFill/>
          <a:ln w="38100">
            <a:solidFill>
              <a:schemeClr val="accent1"/>
            </a:solidFill>
          </a:ln>
        </p:spPr>
        <p:txBody>
          <a:bodyPr wrap="square" lIns="91440" tIns="45720" rIns="91440" bIns="45720" rtlCol="0" anchor="t">
            <a:spAutoFit/>
          </a:bodyPr>
          <a:lstStyle/>
          <a:p>
            <a:r>
              <a:rPr lang="en-US"/>
              <a:t>Goals: </a:t>
            </a:r>
          </a:p>
          <a:p>
            <a:pPr marL="285750" indent="-285750">
              <a:buFont typeface="Arial" charset="0"/>
              <a:buChar char="•"/>
            </a:pPr>
            <a:r>
              <a:rPr lang="en-US">
                <a:solidFill>
                  <a:srgbClr val="000000"/>
                </a:solidFill>
              </a:rPr>
              <a:t>Implementing FIST into module for thermodynamics results</a:t>
            </a:r>
          </a:p>
          <a:p>
            <a:pPr marL="285750" indent="-285750">
              <a:buFont typeface="Arial" charset="0"/>
              <a:buChar char="•"/>
            </a:pPr>
            <a:r>
              <a:rPr lang="en-US"/>
              <a:t>Give </a:t>
            </a:r>
            <a:r>
              <a:rPr lang="en-US" err="1"/>
              <a:t>flexibiliy</a:t>
            </a:r>
            <a:r>
              <a:rPr lang="en-US"/>
              <a:t> on the particle list as input</a:t>
            </a:r>
          </a:p>
          <a:p>
            <a:pPr marL="285750" indent="-285750">
              <a:buFont typeface="Arial" charset="0"/>
              <a:buChar char="•"/>
            </a:pPr>
            <a:r>
              <a:rPr lang="en-US"/>
              <a:t>Extend hadronic spectrum to the most updated PDG list</a:t>
            </a:r>
          </a:p>
        </p:txBody>
      </p:sp>
      <p:sp>
        <p:nvSpPr>
          <p:cNvPr id="10" name="TextBox 9"/>
          <p:cNvSpPr txBox="1"/>
          <p:nvPr/>
        </p:nvSpPr>
        <p:spPr>
          <a:xfrm>
            <a:off x="749557" y="1445631"/>
            <a:ext cx="4325800" cy="369332"/>
          </a:xfrm>
          <a:prstGeom prst="rect">
            <a:avLst/>
          </a:prstGeom>
          <a:noFill/>
        </p:spPr>
        <p:txBody>
          <a:bodyPr wrap="none" lIns="91440" tIns="45720" rIns="91440" bIns="45720" rtlCol="0" anchor="t">
            <a:spAutoFit/>
          </a:bodyPr>
          <a:lstStyle/>
          <a:p>
            <a:r>
              <a:rPr lang="en-US">
                <a:solidFill>
                  <a:schemeClr val="accent1"/>
                </a:solidFill>
              </a:rPr>
              <a:t>Range: 0 &lt; T &lt; 160 MeV  ;  </a:t>
            </a:r>
            <a:r>
              <a:rPr lang="el-GR">
                <a:solidFill>
                  <a:schemeClr val="accent1"/>
                </a:solidFill>
                <a:latin typeface="Calibri"/>
                <a:cs typeface="Calibri"/>
              </a:rPr>
              <a:t>μ</a:t>
            </a:r>
            <a:r>
              <a:rPr lang="en-US" baseline="-25000">
                <a:solidFill>
                  <a:schemeClr val="accent1"/>
                </a:solidFill>
              </a:rPr>
              <a:t>B </a:t>
            </a:r>
            <a:r>
              <a:rPr lang="en-US">
                <a:solidFill>
                  <a:schemeClr val="accent1"/>
                </a:solidFill>
              </a:rPr>
              <a:t>&lt; 1000 MeV</a:t>
            </a:r>
            <a:endParaRPr lang="en-US" baseline="-25000">
              <a:solidFill>
                <a:schemeClr val="accent1"/>
              </a:solidFill>
            </a:endParaRPr>
          </a:p>
        </p:txBody>
      </p:sp>
      <p:sp>
        <p:nvSpPr>
          <p:cNvPr id="5" name="TextBox 12">
            <a:extLst>
              <a:ext uri="{FF2B5EF4-FFF2-40B4-BE49-F238E27FC236}">
                <a16:creationId xmlns:a16="http://schemas.microsoft.com/office/drawing/2014/main" id="{96FF6EDC-6AF5-21F6-5841-812BDE0DE834}"/>
              </a:ext>
            </a:extLst>
          </p:cNvPr>
          <p:cNvSpPr txBox="1"/>
          <p:nvPr/>
        </p:nvSpPr>
        <p:spPr>
          <a:xfrm>
            <a:off x="8090985" y="296741"/>
            <a:ext cx="3747211" cy="338554"/>
          </a:xfrm>
          <a:prstGeom prst="rect">
            <a:avLst/>
          </a:prstGeom>
          <a:noFill/>
        </p:spPr>
        <p:txBody>
          <a:bodyPr wrap="square" rtlCol="0">
            <a:spAutoFit/>
          </a:bodyPr>
          <a:lstStyle/>
          <a:p>
            <a:pPr algn="r"/>
            <a:r>
              <a:rPr lang="en-US" sz="1600" err="1">
                <a:solidFill>
                  <a:schemeClr val="accent1"/>
                </a:solidFill>
              </a:rPr>
              <a:t>Vovchenko</a:t>
            </a:r>
            <a:r>
              <a:rPr lang="en-US" sz="1600">
                <a:solidFill>
                  <a:schemeClr val="accent1"/>
                </a:solidFill>
              </a:rPr>
              <a:t>/Noronha-Hostler/</a:t>
            </a:r>
            <a:r>
              <a:rPr lang="en-US" sz="1600" err="1">
                <a:solidFill>
                  <a:schemeClr val="accent1"/>
                </a:solidFill>
              </a:rPr>
              <a:t>Ratti’s</a:t>
            </a:r>
            <a:r>
              <a:rPr lang="en-US" sz="1600">
                <a:solidFill>
                  <a:schemeClr val="accent1"/>
                </a:solidFill>
              </a:rPr>
              <a:t> groups</a:t>
            </a:r>
          </a:p>
        </p:txBody>
      </p:sp>
      <p:sp>
        <p:nvSpPr>
          <p:cNvPr id="7" name="Slide Number Placeholder 5">
            <a:extLst>
              <a:ext uri="{FF2B5EF4-FFF2-40B4-BE49-F238E27FC236}">
                <a16:creationId xmlns:a16="http://schemas.microsoft.com/office/drawing/2014/main" id="{6C8D4318-7F41-9B55-7744-2B277505BB07}"/>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14</a:t>
            </a:fld>
            <a:endParaRPr lang="en-US" sz="1400" b="1"/>
          </a:p>
        </p:txBody>
      </p:sp>
      <p:sp>
        <p:nvSpPr>
          <p:cNvPr id="9" name="Rectangle 8">
            <a:extLst>
              <a:ext uri="{FF2B5EF4-FFF2-40B4-BE49-F238E27FC236}">
                <a16:creationId xmlns:a16="http://schemas.microsoft.com/office/drawing/2014/main" id="{19931D8B-E639-0D8C-5232-C328BEB1E191}"/>
              </a:ext>
            </a:extLst>
          </p:cNvPr>
          <p:cNvSpPr/>
          <p:nvPr/>
        </p:nvSpPr>
        <p:spPr>
          <a:xfrm>
            <a:off x="875922" y="6261865"/>
            <a:ext cx="4061305" cy="461665"/>
          </a:xfrm>
          <a:prstGeom prst="rect">
            <a:avLst/>
          </a:prstGeom>
        </p:spPr>
        <p:txBody>
          <a:bodyPr wrap="none" lIns="91440" tIns="45720" rIns="91440" bIns="45720" anchor="t">
            <a:spAutoFit/>
          </a:bodyPr>
          <a:lstStyle/>
          <a:p>
            <a:r>
              <a:rPr lang="en-US" sz="1200">
                <a:solidFill>
                  <a:srgbClr val="3C78D8"/>
                </a:solidFill>
                <a:latin typeface="Arial"/>
                <a:cs typeface="Arial"/>
              </a:rPr>
              <a:t>V. </a:t>
            </a:r>
            <a:r>
              <a:rPr lang="en-US" sz="1200" err="1">
                <a:solidFill>
                  <a:srgbClr val="3C78D8"/>
                </a:solidFill>
                <a:latin typeface="Arial"/>
                <a:cs typeface="Arial"/>
              </a:rPr>
              <a:t>Vovchenko</a:t>
            </a:r>
            <a:r>
              <a:rPr lang="en-US" sz="1200">
                <a:solidFill>
                  <a:srgbClr val="3C78D8"/>
                </a:solidFill>
                <a:latin typeface="Arial"/>
                <a:cs typeface="Arial"/>
              </a:rPr>
              <a:t>, H. Stoecker &amp; M. Gorenstein., PRL (2017)</a:t>
            </a:r>
          </a:p>
          <a:p>
            <a:r>
              <a:rPr lang="en-US" sz="1200">
                <a:solidFill>
                  <a:srgbClr val="3C78D8"/>
                </a:solidFill>
                <a:latin typeface="Arial"/>
                <a:cs typeface="Arial"/>
              </a:rPr>
              <a:t>V. Vovchenko, H. Stoecker, </a:t>
            </a:r>
            <a:r>
              <a:rPr lang="en-US" sz="1200" err="1">
                <a:solidFill>
                  <a:srgbClr val="3C78D8"/>
                </a:solidFill>
                <a:latin typeface="Arial"/>
                <a:cs typeface="Arial"/>
              </a:rPr>
              <a:t>Comput</a:t>
            </a:r>
            <a:r>
              <a:rPr lang="en-US" sz="1200">
                <a:solidFill>
                  <a:srgbClr val="3C78D8"/>
                </a:solidFill>
                <a:latin typeface="Arial"/>
                <a:ea typeface="+mn-lt"/>
                <a:cs typeface="Arial"/>
              </a:rPr>
              <a:t>. Phys. Com. (2019)</a:t>
            </a:r>
            <a:endParaRPr lang="en-US" sz="900">
              <a:solidFill>
                <a:srgbClr val="000000"/>
              </a:solidFill>
              <a:ea typeface="+mn-lt"/>
              <a:cs typeface="+mn-lt"/>
            </a:endParaRPr>
          </a:p>
        </p:txBody>
      </p:sp>
      <p:sp>
        <p:nvSpPr>
          <p:cNvPr id="14" name="TextBox 1">
            <a:extLst>
              <a:ext uri="{FF2B5EF4-FFF2-40B4-BE49-F238E27FC236}">
                <a16:creationId xmlns:a16="http://schemas.microsoft.com/office/drawing/2014/main" id="{3740CBE7-F347-EF98-7A6B-DC1101CE2B17}"/>
              </a:ext>
            </a:extLst>
          </p:cNvPr>
          <p:cNvSpPr txBox="1"/>
          <p:nvPr/>
        </p:nvSpPr>
        <p:spPr>
          <a:xfrm>
            <a:off x="753165" y="2115589"/>
            <a:ext cx="7916353" cy="187743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90000"/>
              </a:lnSpc>
              <a:spcBef>
                <a:spcPts val="1200"/>
              </a:spcBef>
              <a:spcAft>
                <a:spcPts val="200"/>
              </a:spcAft>
              <a:buFont typeface="Arial,Sans-Serif" charset="0"/>
              <a:buChar char="•"/>
            </a:pPr>
            <a:r>
              <a:rPr lang="en-US">
                <a:ea typeface="+mn-lt"/>
                <a:cs typeface="+mn-lt"/>
              </a:rPr>
              <a:t> HRG model provides a well-established and realistic </a:t>
            </a:r>
            <a:r>
              <a:rPr lang="en-US" err="1">
                <a:ea typeface="+mn-lt"/>
                <a:cs typeface="+mn-lt"/>
              </a:rPr>
              <a:t>EoS</a:t>
            </a:r>
            <a:r>
              <a:rPr lang="en-US">
                <a:ea typeface="+mn-lt"/>
                <a:cs typeface="+mn-lt"/>
              </a:rPr>
              <a:t> at low temperatures</a:t>
            </a:r>
          </a:p>
          <a:p>
            <a:pPr marL="285750" indent="-285750">
              <a:lnSpc>
                <a:spcPct val="90000"/>
              </a:lnSpc>
              <a:spcBef>
                <a:spcPts val="1200"/>
              </a:spcBef>
              <a:spcAft>
                <a:spcPts val="200"/>
              </a:spcAft>
              <a:buFont typeface="Arial,Sans-Serif" charset="0"/>
              <a:buChar char="•"/>
            </a:pPr>
            <a:r>
              <a:rPr lang="en-US" b="1">
                <a:ea typeface="+mn-lt"/>
                <a:cs typeface="+mn-lt"/>
              </a:rPr>
              <a:t> </a:t>
            </a:r>
            <a:r>
              <a:rPr lang="en-US" b="1">
                <a:solidFill>
                  <a:schemeClr val="accent1"/>
                </a:solidFill>
                <a:ea typeface="+mn-lt"/>
                <a:cs typeface="+mn-lt"/>
              </a:rPr>
              <a:t>Ideal version</a:t>
            </a:r>
            <a:r>
              <a:rPr lang="en-US" b="1">
                <a:ea typeface="+mn-lt"/>
                <a:cs typeface="+mn-lt"/>
              </a:rPr>
              <a:t> </a:t>
            </a:r>
            <a:r>
              <a:rPr lang="en-US">
                <a:ea typeface="+mn-lt"/>
                <a:cs typeface="+mn-lt"/>
              </a:rPr>
              <a:t>is based on the assumption that an </a:t>
            </a:r>
            <a:r>
              <a:rPr lang="en-US" b="1">
                <a:solidFill>
                  <a:schemeClr val="accent1"/>
                </a:solidFill>
                <a:ea typeface="+mn-lt"/>
                <a:cs typeface="+mn-lt"/>
              </a:rPr>
              <a:t>interacting gas of hadrons</a:t>
            </a:r>
            <a:r>
              <a:rPr lang="en-US" b="1">
                <a:ea typeface="+mn-lt"/>
                <a:cs typeface="+mn-lt"/>
              </a:rPr>
              <a:t> </a:t>
            </a:r>
            <a:r>
              <a:rPr lang="en-US">
                <a:ea typeface="+mn-lt"/>
                <a:cs typeface="+mn-lt"/>
              </a:rPr>
              <a:t>in the ground state can be well-approximated by an </a:t>
            </a:r>
            <a:r>
              <a:rPr lang="en-US" b="1">
                <a:solidFill>
                  <a:schemeClr val="accent1"/>
                </a:solidFill>
                <a:ea typeface="+mn-lt"/>
                <a:cs typeface="+mn-lt"/>
              </a:rPr>
              <a:t>ideal gas of resonances</a:t>
            </a:r>
            <a:endParaRPr lang="en-US">
              <a:solidFill>
                <a:schemeClr val="accent1"/>
              </a:solidFill>
              <a:ea typeface="+mn-lt"/>
              <a:cs typeface="+mn-lt"/>
            </a:endParaRPr>
          </a:p>
          <a:p>
            <a:pPr marL="285750" indent="-285750">
              <a:lnSpc>
                <a:spcPct val="90000"/>
              </a:lnSpc>
              <a:spcBef>
                <a:spcPts val="1200"/>
              </a:spcBef>
              <a:spcAft>
                <a:spcPts val="200"/>
              </a:spcAft>
              <a:buFont typeface="Arial,Sans-Serif" charset="0"/>
              <a:buChar char="•"/>
            </a:pPr>
            <a:r>
              <a:rPr lang="en-US">
                <a:ea typeface="+mn-lt"/>
                <a:cs typeface="+mn-lt"/>
              </a:rPr>
              <a:t> At large density, we need to incorporate additional interactions (van Der Waals)</a:t>
            </a:r>
          </a:p>
          <a:p>
            <a:pPr marL="285750" indent="-285750">
              <a:lnSpc>
                <a:spcPct val="90000"/>
              </a:lnSpc>
              <a:spcBef>
                <a:spcPts val="1200"/>
              </a:spcBef>
              <a:spcAft>
                <a:spcPts val="200"/>
              </a:spcAft>
              <a:buFont typeface="Arial,Sans-Serif" charset="0"/>
              <a:buChar char="•"/>
            </a:pPr>
            <a:r>
              <a:rPr lang="en-US">
                <a:ea typeface="+mn-lt"/>
                <a:cs typeface="+mn-lt"/>
              </a:rPr>
              <a:t> Describes the liquid-gas phase transition</a:t>
            </a:r>
          </a:p>
        </p:txBody>
      </p:sp>
      <p:pic>
        <p:nvPicPr>
          <p:cNvPr id="4" name="Picture 3" descr="A group of blue and white cubes&#10;&#10;Description automatically generated">
            <a:extLst>
              <a:ext uri="{FF2B5EF4-FFF2-40B4-BE49-F238E27FC236}">
                <a16:creationId xmlns:a16="http://schemas.microsoft.com/office/drawing/2014/main" id="{F367FEC4-2590-B32E-D482-2AC68EF005C6}"/>
              </a:ext>
            </a:extLst>
          </p:cNvPr>
          <p:cNvPicPr>
            <a:picLocks/>
          </p:cNvPicPr>
          <p:nvPr/>
        </p:nvPicPr>
        <p:blipFill>
          <a:blip r:embed="rId4"/>
          <a:stretch>
            <a:fillRect/>
          </a:stretch>
        </p:blipFill>
        <p:spPr>
          <a:xfrm>
            <a:off x="-902" y="6142723"/>
            <a:ext cx="891323" cy="731160"/>
          </a:xfrm>
          <a:prstGeom prst="rect">
            <a:avLst/>
          </a:prstGeom>
        </p:spPr>
      </p:pic>
    </p:spTree>
    <p:extLst>
      <p:ext uri="{BB962C8B-B14F-4D97-AF65-F5344CB8AC3E}">
        <p14:creationId xmlns:p14="http://schemas.microsoft.com/office/powerpoint/2010/main" val="12071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336163E5-6049-E986-AB6B-A36D2EAA807B}"/>
              </a:ext>
            </a:extLst>
          </p:cNvPr>
          <p:cNvSpPr txBox="1"/>
          <p:nvPr/>
        </p:nvSpPr>
        <p:spPr>
          <a:xfrm>
            <a:off x="8318757" y="296741"/>
            <a:ext cx="3519439" cy="338554"/>
          </a:xfrm>
          <a:prstGeom prst="rect">
            <a:avLst/>
          </a:prstGeom>
          <a:noFill/>
        </p:spPr>
        <p:txBody>
          <a:bodyPr wrap="square" rtlCol="0">
            <a:spAutoFit/>
          </a:bodyPr>
          <a:lstStyle/>
          <a:p>
            <a:pPr algn="r"/>
            <a:r>
              <a:rPr lang="en-US" sz="1600">
                <a:solidFill>
                  <a:schemeClr val="accent1"/>
                </a:solidFill>
              </a:rPr>
              <a:t>Noronha/</a:t>
            </a:r>
            <a:r>
              <a:rPr lang="en-US" sz="1600" err="1">
                <a:solidFill>
                  <a:schemeClr val="accent1"/>
                </a:solidFill>
              </a:rPr>
              <a:t>Ratti’s</a:t>
            </a:r>
            <a:r>
              <a:rPr lang="en-US" sz="1600">
                <a:solidFill>
                  <a:schemeClr val="accent1"/>
                </a:solidFill>
              </a:rPr>
              <a:t> groups</a:t>
            </a:r>
          </a:p>
        </p:txBody>
      </p:sp>
      <p:sp>
        <p:nvSpPr>
          <p:cNvPr id="9" name="Slide Number Placeholder 5">
            <a:extLst>
              <a:ext uri="{FF2B5EF4-FFF2-40B4-BE49-F238E27FC236}">
                <a16:creationId xmlns:a16="http://schemas.microsoft.com/office/drawing/2014/main" id="{5C77CD5E-814F-B30C-6C0E-7E67F7C6E9D2}"/>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15</a:t>
            </a:fld>
            <a:endParaRPr lang="en-US" sz="1400" b="1"/>
          </a:p>
        </p:txBody>
      </p:sp>
      <p:pic>
        <p:nvPicPr>
          <p:cNvPr id="6" name="Picture 6" descr="Text&#10;&#10;Description automatically generated">
            <a:extLst>
              <a:ext uri="{FF2B5EF4-FFF2-40B4-BE49-F238E27FC236}">
                <a16:creationId xmlns:a16="http://schemas.microsoft.com/office/drawing/2014/main" id="{A0D81013-2621-34EF-DD7A-A78A264ADA20}"/>
              </a:ext>
            </a:extLst>
          </p:cNvPr>
          <p:cNvPicPr>
            <a:picLocks noChangeAspect="1"/>
          </p:cNvPicPr>
          <p:nvPr/>
        </p:nvPicPr>
        <p:blipFill>
          <a:blip r:embed="rId3"/>
          <a:stretch>
            <a:fillRect/>
          </a:stretch>
        </p:blipFill>
        <p:spPr>
          <a:xfrm>
            <a:off x="5731219" y="3077346"/>
            <a:ext cx="5230155" cy="848541"/>
          </a:xfrm>
          <a:prstGeom prst="rect">
            <a:avLst/>
          </a:prstGeom>
        </p:spPr>
      </p:pic>
      <p:sp>
        <p:nvSpPr>
          <p:cNvPr id="7" name="TextBox 6">
            <a:extLst>
              <a:ext uri="{FF2B5EF4-FFF2-40B4-BE49-F238E27FC236}">
                <a16:creationId xmlns:a16="http://schemas.microsoft.com/office/drawing/2014/main" id="{50B57F02-A7ED-474B-BB73-FD1F33A0123D}"/>
              </a:ext>
            </a:extLst>
          </p:cNvPr>
          <p:cNvSpPr txBox="1"/>
          <p:nvPr/>
        </p:nvSpPr>
        <p:spPr>
          <a:xfrm>
            <a:off x="2033785" y="2099579"/>
            <a:ext cx="3275861" cy="707886"/>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String theory/Classical gravity</a:t>
            </a:r>
          </a:p>
          <a:p>
            <a:pPr algn="ctr"/>
            <a:r>
              <a:rPr lang="en-US" sz="2000"/>
              <a:t>in 5D</a:t>
            </a:r>
          </a:p>
        </p:txBody>
      </p:sp>
      <p:sp>
        <p:nvSpPr>
          <p:cNvPr id="8" name="TextBox 7">
            <a:extLst>
              <a:ext uri="{FF2B5EF4-FFF2-40B4-BE49-F238E27FC236}">
                <a16:creationId xmlns:a16="http://schemas.microsoft.com/office/drawing/2014/main" id="{9CC945A4-A488-719E-2440-2A2036227BCF}"/>
              </a:ext>
            </a:extLst>
          </p:cNvPr>
          <p:cNvSpPr txBox="1"/>
          <p:nvPr/>
        </p:nvSpPr>
        <p:spPr>
          <a:xfrm>
            <a:off x="6829182" y="2099578"/>
            <a:ext cx="2459670" cy="70788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Quantum Field Theory</a:t>
            </a:r>
          </a:p>
          <a:p>
            <a:pPr algn="ctr"/>
            <a:r>
              <a:rPr lang="en-US" sz="2000"/>
              <a:t>in 4D</a:t>
            </a:r>
          </a:p>
        </p:txBody>
      </p:sp>
      <p:sp>
        <p:nvSpPr>
          <p:cNvPr id="12" name="Arrow: Left-Right 11">
            <a:extLst>
              <a:ext uri="{FF2B5EF4-FFF2-40B4-BE49-F238E27FC236}">
                <a16:creationId xmlns:a16="http://schemas.microsoft.com/office/drawing/2014/main" id="{B92DC810-5B57-92D3-9D22-F1051CF1D5D3}"/>
              </a:ext>
            </a:extLst>
          </p:cNvPr>
          <p:cNvSpPr/>
          <p:nvPr/>
        </p:nvSpPr>
        <p:spPr>
          <a:xfrm>
            <a:off x="5609166" y="2328333"/>
            <a:ext cx="973667" cy="190499"/>
          </a:xfrm>
          <a:prstGeom prst="lef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0000"/>
              </a:highlight>
            </a:endParaRPr>
          </a:p>
        </p:txBody>
      </p:sp>
      <p:sp>
        <p:nvSpPr>
          <p:cNvPr id="13" name="TextBox 12">
            <a:extLst>
              <a:ext uri="{FF2B5EF4-FFF2-40B4-BE49-F238E27FC236}">
                <a16:creationId xmlns:a16="http://schemas.microsoft.com/office/drawing/2014/main" id="{D92CB508-90F3-B32B-2101-FA34D9A89A40}"/>
              </a:ext>
            </a:extLst>
          </p:cNvPr>
          <p:cNvSpPr txBox="1"/>
          <p:nvPr/>
        </p:nvSpPr>
        <p:spPr>
          <a:xfrm>
            <a:off x="910166" y="3037416"/>
            <a:ext cx="44979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By solving the equations of motion (</a:t>
            </a:r>
            <a:r>
              <a:rPr lang="en-US" err="1">
                <a:ea typeface="+mn-lt"/>
                <a:cs typeface="+mn-lt"/>
              </a:rPr>
              <a:t>EoM</a:t>
            </a:r>
            <a:r>
              <a:rPr lang="en-US">
                <a:ea typeface="+mn-lt"/>
                <a:cs typeface="+mn-lt"/>
              </a:rPr>
              <a:t>) for </a:t>
            </a:r>
            <a:br>
              <a:rPr lang="en-US">
                <a:ea typeface="+mn-lt"/>
                <a:cs typeface="+mn-lt"/>
              </a:rPr>
            </a:br>
            <a:r>
              <a:rPr lang="en-US">
                <a:ea typeface="+mn-lt"/>
                <a:cs typeface="+mn-lt"/>
              </a:rPr>
              <a:t>a 5D Einstein-Maxwell-</a:t>
            </a:r>
            <a:r>
              <a:rPr lang="en-US" err="1">
                <a:ea typeface="+mn-lt"/>
                <a:cs typeface="+mn-lt"/>
              </a:rPr>
              <a:t>Dilaton</a:t>
            </a:r>
            <a:r>
              <a:rPr lang="en-US">
                <a:ea typeface="+mn-lt"/>
                <a:cs typeface="+mn-lt"/>
              </a:rPr>
              <a:t> (EMD) model </a:t>
            </a:r>
            <a:br>
              <a:rPr lang="en-US">
                <a:ea typeface="+mn-lt"/>
                <a:cs typeface="+mn-lt"/>
              </a:rPr>
            </a:br>
            <a:r>
              <a:rPr lang="en-US">
                <a:ea typeface="+mn-lt"/>
                <a:cs typeface="+mn-lt"/>
              </a:rPr>
              <a:t>defined by the following action:</a:t>
            </a:r>
          </a:p>
        </p:txBody>
      </p:sp>
      <p:pic>
        <p:nvPicPr>
          <p:cNvPr id="11" name="Picture 13" descr="A picture containing diagram&#10;&#10;Description automatically generated">
            <a:extLst>
              <a:ext uri="{FF2B5EF4-FFF2-40B4-BE49-F238E27FC236}">
                <a16:creationId xmlns:a16="http://schemas.microsoft.com/office/drawing/2014/main" id="{7FF9F814-5A50-D648-2756-56D04EE5545A}"/>
              </a:ext>
            </a:extLst>
          </p:cNvPr>
          <p:cNvPicPr>
            <a:picLocks noChangeAspect="1"/>
          </p:cNvPicPr>
          <p:nvPr/>
        </p:nvPicPr>
        <p:blipFill>
          <a:blip r:embed="rId4"/>
          <a:stretch>
            <a:fillRect/>
          </a:stretch>
        </p:blipFill>
        <p:spPr>
          <a:xfrm>
            <a:off x="6354234" y="4620507"/>
            <a:ext cx="5389033" cy="1712733"/>
          </a:xfrm>
          <a:prstGeom prst="rect">
            <a:avLst/>
          </a:prstGeom>
        </p:spPr>
      </p:pic>
      <p:sp>
        <p:nvSpPr>
          <p:cNvPr id="14" name="TextBox 13">
            <a:extLst>
              <a:ext uri="{FF2B5EF4-FFF2-40B4-BE49-F238E27FC236}">
                <a16:creationId xmlns:a16="http://schemas.microsoft.com/office/drawing/2014/main" id="{3E0CF6AC-E98D-8A4F-5FE0-6B9F400274CB}"/>
              </a:ext>
            </a:extLst>
          </p:cNvPr>
          <p:cNvSpPr txBox="1"/>
          <p:nvPr/>
        </p:nvSpPr>
        <p:spPr>
          <a:xfrm>
            <a:off x="6053667" y="3926417"/>
            <a:ext cx="441324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t>(simplest action reproducing a realistic 4D QCD EFT)</a:t>
            </a:r>
          </a:p>
        </p:txBody>
      </p:sp>
      <p:sp>
        <p:nvSpPr>
          <p:cNvPr id="15" name="TextBox 14">
            <a:extLst>
              <a:ext uri="{FF2B5EF4-FFF2-40B4-BE49-F238E27FC236}">
                <a16:creationId xmlns:a16="http://schemas.microsoft.com/office/drawing/2014/main" id="{5D4C23DD-805B-1678-7B4D-CA23E590049C}"/>
              </a:ext>
            </a:extLst>
          </p:cNvPr>
          <p:cNvSpPr txBox="1"/>
          <p:nvPr/>
        </p:nvSpPr>
        <p:spPr>
          <a:xfrm>
            <a:off x="730248" y="4878916"/>
            <a:ext cx="56197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...one can obtain the following thermodynamic quantities by</a:t>
            </a:r>
            <a:endParaRPr lang="en-US"/>
          </a:p>
          <a:p>
            <a:pPr marL="285750" indent="-285750">
              <a:buFont typeface="Arial"/>
              <a:buChar char="•"/>
            </a:pPr>
            <a:r>
              <a:rPr lang="en-US">
                <a:ea typeface="+mn-lt"/>
                <a:cs typeface="+mn-lt"/>
              </a:rPr>
              <a:t>using the UV behavior of the EMD fields</a:t>
            </a:r>
          </a:p>
          <a:p>
            <a:pPr marL="285750" indent="-285750">
              <a:buFont typeface="Arial"/>
              <a:buChar char="•"/>
            </a:pPr>
            <a:r>
              <a:rPr lang="en-US">
                <a:ea typeface="+mn-lt"/>
                <a:cs typeface="+mn-lt"/>
              </a:rPr>
              <a:t>fixing free parameters Λ, </a:t>
            </a:r>
            <a:r>
              <a:rPr lang="en-US" i="1">
                <a:ea typeface="+mn-lt"/>
                <a:cs typeface="+mn-lt"/>
              </a:rPr>
              <a:t>κ</a:t>
            </a:r>
            <a:r>
              <a:rPr lang="en-US" i="1" baseline="-25000">
                <a:ea typeface="+mn-lt"/>
                <a:cs typeface="+mn-lt"/>
              </a:rPr>
              <a:t>5</a:t>
            </a:r>
            <a:r>
              <a:rPr lang="en-US">
                <a:ea typeface="+mn-lt"/>
                <a:cs typeface="+mn-lt"/>
              </a:rPr>
              <a:t> and the functional form of </a:t>
            </a:r>
            <a:r>
              <a:rPr lang="en-US" i="1">
                <a:ea typeface="+mn-lt"/>
                <a:cs typeface="+mn-lt"/>
              </a:rPr>
              <a:t>V</a:t>
            </a:r>
            <a:r>
              <a:rPr lang="en-US">
                <a:ea typeface="+mn-lt"/>
                <a:cs typeface="+mn-lt"/>
              </a:rPr>
              <a:t>(</a:t>
            </a:r>
            <a:r>
              <a:rPr lang="en-US" i="1">
                <a:ea typeface="+mn-lt"/>
                <a:cs typeface="+mn-lt"/>
              </a:rPr>
              <a:t>ϕ</a:t>
            </a:r>
            <a:r>
              <a:rPr lang="en-US">
                <a:ea typeface="+mn-lt"/>
                <a:cs typeface="+mn-lt"/>
              </a:rPr>
              <a:t>) and </a:t>
            </a:r>
            <a:r>
              <a:rPr lang="en-US" i="1">
                <a:ea typeface="+mn-lt"/>
                <a:cs typeface="+mn-lt"/>
              </a:rPr>
              <a:t>f</a:t>
            </a:r>
            <a:r>
              <a:rPr lang="en-US">
                <a:ea typeface="+mn-lt"/>
                <a:cs typeface="+mn-lt"/>
              </a:rPr>
              <a:t>(</a:t>
            </a:r>
            <a:r>
              <a:rPr lang="en-US" i="1">
                <a:ea typeface="+mn-lt"/>
                <a:cs typeface="+mn-lt"/>
              </a:rPr>
              <a:t>ϕ</a:t>
            </a:r>
            <a:r>
              <a:rPr lang="en-US">
                <a:ea typeface="+mn-lt"/>
                <a:cs typeface="+mn-lt"/>
              </a:rPr>
              <a:t>) by matching with </a:t>
            </a:r>
            <a:r>
              <a:rPr lang="en-US" err="1">
                <a:ea typeface="+mn-lt"/>
                <a:cs typeface="+mn-lt"/>
              </a:rPr>
              <a:t>lQCD</a:t>
            </a:r>
            <a:r>
              <a:rPr lang="en-US">
                <a:ea typeface="+mn-lt"/>
                <a:cs typeface="+mn-lt"/>
              </a:rPr>
              <a:t> results at µ</a:t>
            </a:r>
            <a:r>
              <a:rPr lang="en-US" baseline="-25000">
                <a:ea typeface="+mn-lt"/>
                <a:cs typeface="+mn-lt"/>
              </a:rPr>
              <a:t>B</a:t>
            </a:r>
            <a:r>
              <a:rPr lang="en-US">
                <a:ea typeface="+mn-lt"/>
                <a:cs typeface="+mn-lt"/>
              </a:rPr>
              <a:t> = 0</a:t>
            </a:r>
            <a:endParaRPr lang="en-US"/>
          </a:p>
        </p:txBody>
      </p:sp>
      <p:sp>
        <p:nvSpPr>
          <p:cNvPr id="21" name="Title 1">
            <a:extLst>
              <a:ext uri="{FF2B5EF4-FFF2-40B4-BE49-F238E27FC236}">
                <a16:creationId xmlns:a16="http://schemas.microsoft.com/office/drawing/2014/main" id="{BF1C35A5-6F81-8635-54BD-AAA4E544803D}"/>
              </a:ext>
            </a:extLst>
          </p:cNvPr>
          <p:cNvSpPr>
            <a:spLocks noGrp="1"/>
          </p:cNvSpPr>
          <p:nvPr>
            <p:ph type="title"/>
          </p:nvPr>
        </p:nvSpPr>
        <p:spPr>
          <a:xfrm>
            <a:off x="763527" y="405271"/>
            <a:ext cx="11261711" cy="1499616"/>
          </a:xfrm>
        </p:spPr>
        <p:txBody>
          <a:bodyPr/>
          <a:lstStyle/>
          <a:p>
            <a:r>
              <a:rPr lang="en-US"/>
              <a:t>Equation of state from holography</a:t>
            </a:r>
          </a:p>
        </p:txBody>
      </p:sp>
      <p:sp>
        <p:nvSpPr>
          <p:cNvPr id="23" name="TextBox 22">
            <a:extLst>
              <a:ext uri="{FF2B5EF4-FFF2-40B4-BE49-F238E27FC236}">
                <a16:creationId xmlns:a16="http://schemas.microsoft.com/office/drawing/2014/main" id="{5C2192CF-0A92-0677-5902-877F86EB731E}"/>
              </a:ext>
            </a:extLst>
          </p:cNvPr>
          <p:cNvSpPr txBox="1"/>
          <p:nvPr/>
        </p:nvSpPr>
        <p:spPr>
          <a:xfrm>
            <a:off x="754637" y="1447436"/>
            <a:ext cx="4949368" cy="369332"/>
          </a:xfrm>
          <a:prstGeom prst="rect">
            <a:avLst/>
          </a:prstGeom>
          <a:noFill/>
        </p:spPr>
        <p:txBody>
          <a:bodyPr wrap="none" lIns="91440" tIns="45720" rIns="91440" bIns="45720" rtlCol="0" anchor="t">
            <a:spAutoFit/>
          </a:bodyPr>
          <a:lstStyle/>
          <a:p>
            <a:r>
              <a:rPr lang="en-US">
                <a:solidFill>
                  <a:schemeClr val="accent1"/>
                </a:solidFill>
              </a:rPr>
              <a:t>Range: 30 MeV &lt; T &lt; 400 MeV  ;  </a:t>
            </a:r>
            <a:r>
              <a:rPr lang="el-GR">
                <a:solidFill>
                  <a:schemeClr val="accent1"/>
                </a:solidFill>
                <a:latin typeface="Calibri"/>
                <a:cs typeface="Calibri"/>
              </a:rPr>
              <a:t>μ</a:t>
            </a:r>
            <a:r>
              <a:rPr lang="en-US" baseline="-25000">
                <a:solidFill>
                  <a:schemeClr val="accent1"/>
                </a:solidFill>
              </a:rPr>
              <a:t>B </a:t>
            </a:r>
            <a:r>
              <a:rPr lang="en-US">
                <a:solidFill>
                  <a:schemeClr val="accent1"/>
                </a:solidFill>
              </a:rPr>
              <a:t>&lt; 1100 MeV</a:t>
            </a:r>
            <a:endParaRPr lang="en-US" baseline="-25000">
              <a:solidFill>
                <a:schemeClr val="accent1"/>
              </a:solidFill>
            </a:endParaRPr>
          </a:p>
        </p:txBody>
      </p:sp>
      <p:sp>
        <p:nvSpPr>
          <p:cNvPr id="25" name="Rectangle: Rounded Corners 12">
            <a:extLst>
              <a:ext uri="{FF2B5EF4-FFF2-40B4-BE49-F238E27FC236}">
                <a16:creationId xmlns:a16="http://schemas.microsoft.com/office/drawing/2014/main" id="{AA930B68-261B-5E43-BC75-1B5B66814569}"/>
              </a:ext>
            </a:extLst>
          </p:cNvPr>
          <p:cNvSpPr/>
          <p:nvPr/>
        </p:nvSpPr>
        <p:spPr>
          <a:xfrm rot="780000">
            <a:off x="8975174" y="1348849"/>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α-RELEASE</a:t>
            </a:r>
          </a:p>
        </p:txBody>
      </p:sp>
      <p:pic>
        <p:nvPicPr>
          <p:cNvPr id="3" name="Picture 2" descr="A group of blue and white cubes&#10;&#10;Description automatically generated">
            <a:extLst>
              <a:ext uri="{FF2B5EF4-FFF2-40B4-BE49-F238E27FC236}">
                <a16:creationId xmlns:a16="http://schemas.microsoft.com/office/drawing/2014/main" id="{2CF133C1-10D1-1663-E902-5774BB4D8DD5}"/>
              </a:ext>
            </a:extLst>
          </p:cNvPr>
          <p:cNvPicPr>
            <a:picLocks/>
          </p:cNvPicPr>
          <p:nvPr/>
        </p:nvPicPr>
        <p:blipFill>
          <a:blip r:embed="rId5"/>
          <a:stretch>
            <a:fillRect/>
          </a:stretch>
        </p:blipFill>
        <p:spPr>
          <a:xfrm>
            <a:off x="-902" y="6142723"/>
            <a:ext cx="891323" cy="731160"/>
          </a:xfrm>
          <a:prstGeom prst="rect">
            <a:avLst/>
          </a:prstGeom>
        </p:spPr>
      </p:pic>
    </p:spTree>
    <p:extLst>
      <p:ext uri="{BB962C8B-B14F-4D97-AF65-F5344CB8AC3E}">
        <p14:creationId xmlns:p14="http://schemas.microsoft.com/office/powerpoint/2010/main" val="24352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527" y="405271"/>
            <a:ext cx="11261711" cy="1499616"/>
          </a:xfrm>
        </p:spPr>
        <p:txBody>
          <a:bodyPr/>
          <a:lstStyle/>
          <a:p>
            <a:r>
              <a:rPr lang="en-US"/>
              <a:t>Equation of state from holography</a:t>
            </a:r>
          </a:p>
        </p:txBody>
      </p:sp>
      <p:pic>
        <p:nvPicPr>
          <p:cNvPr id="6" name="Picture 5"/>
          <p:cNvPicPr>
            <a:picLocks noChangeAspect="1"/>
          </p:cNvPicPr>
          <p:nvPr/>
        </p:nvPicPr>
        <p:blipFill>
          <a:blip r:embed="rId3"/>
          <a:stretch>
            <a:fillRect/>
          </a:stretch>
        </p:blipFill>
        <p:spPr>
          <a:xfrm>
            <a:off x="593852" y="4206287"/>
            <a:ext cx="3482789" cy="2625487"/>
          </a:xfrm>
          <a:prstGeom prst="rect">
            <a:avLst/>
          </a:prstGeom>
        </p:spPr>
      </p:pic>
      <p:pic>
        <p:nvPicPr>
          <p:cNvPr id="12" name="Picture 11"/>
          <p:cNvPicPr>
            <a:picLocks noChangeAspect="1"/>
          </p:cNvPicPr>
          <p:nvPr/>
        </p:nvPicPr>
        <p:blipFill>
          <a:blip r:embed="rId4"/>
          <a:stretch>
            <a:fillRect/>
          </a:stretch>
        </p:blipFill>
        <p:spPr>
          <a:xfrm>
            <a:off x="4352793" y="4206286"/>
            <a:ext cx="3644154" cy="2606833"/>
          </a:xfrm>
          <a:prstGeom prst="rect">
            <a:avLst/>
          </a:prstGeom>
        </p:spPr>
      </p:pic>
      <p:pic>
        <p:nvPicPr>
          <p:cNvPr id="13" name="Picture 12"/>
          <p:cNvPicPr>
            <a:picLocks noChangeAspect="1"/>
          </p:cNvPicPr>
          <p:nvPr/>
        </p:nvPicPr>
        <p:blipFill>
          <a:blip r:embed="rId5"/>
          <a:stretch>
            <a:fillRect/>
          </a:stretch>
        </p:blipFill>
        <p:spPr>
          <a:xfrm>
            <a:off x="8200295" y="4206155"/>
            <a:ext cx="3533663" cy="2601901"/>
          </a:xfrm>
          <a:prstGeom prst="rect">
            <a:avLst/>
          </a:prstGeom>
        </p:spPr>
      </p:pic>
      <p:sp>
        <p:nvSpPr>
          <p:cNvPr id="14" name="TextBox 13"/>
          <p:cNvSpPr txBox="1"/>
          <p:nvPr/>
        </p:nvSpPr>
        <p:spPr>
          <a:xfrm>
            <a:off x="754637" y="1447436"/>
            <a:ext cx="4949368" cy="369332"/>
          </a:xfrm>
          <a:prstGeom prst="rect">
            <a:avLst/>
          </a:prstGeom>
          <a:noFill/>
        </p:spPr>
        <p:txBody>
          <a:bodyPr wrap="none" lIns="91440" tIns="45720" rIns="91440" bIns="45720" rtlCol="0" anchor="t">
            <a:spAutoFit/>
          </a:bodyPr>
          <a:lstStyle/>
          <a:p>
            <a:r>
              <a:rPr lang="en-US">
                <a:solidFill>
                  <a:schemeClr val="accent1"/>
                </a:solidFill>
              </a:rPr>
              <a:t>Range: 30 MeV &lt; T &lt; 400 MeV  ;  </a:t>
            </a:r>
            <a:r>
              <a:rPr lang="el-GR">
                <a:solidFill>
                  <a:schemeClr val="accent1"/>
                </a:solidFill>
                <a:latin typeface="Calibri"/>
                <a:cs typeface="Calibri"/>
              </a:rPr>
              <a:t>μ</a:t>
            </a:r>
            <a:r>
              <a:rPr lang="en-US" baseline="-25000">
                <a:solidFill>
                  <a:schemeClr val="accent1"/>
                </a:solidFill>
              </a:rPr>
              <a:t>B </a:t>
            </a:r>
            <a:r>
              <a:rPr lang="en-US">
                <a:solidFill>
                  <a:schemeClr val="accent1"/>
                </a:solidFill>
              </a:rPr>
              <a:t>&lt; 1100 MeV</a:t>
            </a:r>
            <a:endParaRPr lang="en-US" baseline="-25000">
              <a:solidFill>
                <a:schemeClr val="accent1"/>
              </a:solidFill>
            </a:endParaRPr>
          </a:p>
        </p:txBody>
      </p:sp>
      <p:sp>
        <p:nvSpPr>
          <p:cNvPr id="4" name="TextBox 12">
            <a:extLst>
              <a:ext uri="{FF2B5EF4-FFF2-40B4-BE49-F238E27FC236}">
                <a16:creationId xmlns:a16="http://schemas.microsoft.com/office/drawing/2014/main" id="{336163E5-6049-E986-AB6B-A36D2EAA807B}"/>
              </a:ext>
            </a:extLst>
          </p:cNvPr>
          <p:cNvSpPr txBox="1"/>
          <p:nvPr/>
        </p:nvSpPr>
        <p:spPr>
          <a:xfrm>
            <a:off x="8318757" y="296741"/>
            <a:ext cx="3519439" cy="338554"/>
          </a:xfrm>
          <a:prstGeom prst="rect">
            <a:avLst/>
          </a:prstGeom>
          <a:noFill/>
        </p:spPr>
        <p:txBody>
          <a:bodyPr wrap="square" rtlCol="0">
            <a:spAutoFit/>
          </a:bodyPr>
          <a:lstStyle/>
          <a:p>
            <a:pPr algn="r"/>
            <a:r>
              <a:rPr lang="en-US" sz="1600">
                <a:solidFill>
                  <a:schemeClr val="accent1"/>
                </a:solidFill>
              </a:rPr>
              <a:t>Noronha/</a:t>
            </a:r>
            <a:r>
              <a:rPr lang="en-US" sz="1600" err="1">
                <a:solidFill>
                  <a:schemeClr val="accent1"/>
                </a:solidFill>
              </a:rPr>
              <a:t>Ratti’s</a:t>
            </a:r>
            <a:r>
              <a:rPr lang="en-US" sz="1600">
                <a:solidFill>
                  <a:schemeClr val="accent1"/>
                </a:solidFill>
              </a:rPr>
              <a:t> groups</a:t>
            </a:r>
          </a:p>
        </p:txBody>
      </p:sp>
      <p:sp>
        <p:nvSpPr>
          <p:cNvPr id="9" name="Slide Number Placeholder 5">
            <a:extLst>
              <a:ext uri="{FF2B5EF4-FFF2-40B4-BE49-F238E27FC236}">
                <a16:creationId xmlns:a16="http://schemas.microsoft.com/office/drawing/2014/main" id="{5C77CD5E-814F-B30C-6C0E-7E67F7C6E9D2}"/>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16</a:t>
            </a:fld>
            <a:endParaRPr lang="en-US" sz="1400" b="1"/>
          </a:p>
        </p:txBody>
      </p:sp>
      <p:sp>
        <p:nvSpPr>
          <p:cNvPr id="15" name="Rectangle 14">
            <a:extLst>
              <a:ext uri="{FF2B5EF4-FFF2-40B4-BE49-F238E27FC236}">
                <a16:creationId xmlns:a16="http://schemas.microsoft.com/office/drawing/2014/main" id="{B10302CA-506E-E1BA-77A9-DCB9AFBB92A3}"/>
              </a:ext>
            </a:extLst>
          </p:cNvPr>
          <p:cNvSpPr/>
          <p:nvPr/>
        </p:nvSpPr>
        <p:spPr>
          <a:xfrm>
            <a:off x="829603" y="3432995"/>
            <a:ext cx="2605200" cy="461665"/>
          </a:xfrm>
          <a:prstGeom prst="rect">
            <a:avLst/>
          </a:prstGeom>
        </p:spPr>
        <p:txBody>
          <a:bodyPr wrap="none" lIns="91440" tIns="45720" rIns="91440" bIns="45720" anchor="t">
            <a:spAutoFit/>
          </a:bodyPr>
          <a:lstStyle/>
          <a:p>
            <a:r>
              <a:rPr lang="en-US" sz="1200">
                <a:solidFill>
                  <a:srgbClr val="3C78D8"/>
                </a:solidFill>
                <a:latin typeface="Arial"/>
                <a:cs typeface="Arial"/>
              </a:rPr>
              <a:t>J. Grefa, C. Ratti et al., PRD (2021)</a:t>
            </a:r>
          </a:p>
          <a:p>
            <a:r>
              <a:rPr lang="en-US" sz="1200">
                <a:solidFill>
                  <a:srgbClr val="3C78D8"/>
                </a:solidFill>
                <a:latin typeface="Arial"/>
                <a:cs typeface="Arial"/>
              </a:rPr>
              <a:t>J. Grefa, C. Ratti et al., PRD (2022)</a:t>
            </a:r>
          </a:p>
        </p:txBody>
      </p:sp>
      <p:sp>
        <p:nvSpPr>
          <p:cNvPr id="5" name="TextBox 1">
            <a:extLst>
              <a:ext uri="{FF2B5EF4-FFF2-40B4-BE49-F238E27FC236}">
                <a16:creationId xmlns:a16="http://schemas.microsoft.com/office/drawing/2014/main" id="{8B3F7707-B08F-527F-89AF-4377BC4B7DF0}"/>
              </a:ext>
            </a:extLst>
          </p:cNvPr>
          <p:cNvSpPr txBox="1"/>
          <p:nvPr/>
        </p:nvSpPr>
        <p:spPr>
          <a:xfrm>
            <a:off x="433949" y="2187670"/>
            <a:ext cx="7916353" cy="119930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90000"/>
              </a:lnSpc>
              <a:spcBef>
                <a:spcPts val="1200"/>
              </a:spcBef>
              <a:spcAft>
                <a:spcPts val="200"/>
              </a:spcAft>
              <a:buFont typeface="Arial,Sans-Serif" charset="0"/>
              <a:buChar char="•"/>
            </a:pPr>
            <a:r>
              <a:rPr lang="en-US">
                <a:ea typeface="+mn-lt"/>
                <a:cs typeface="+mn-lt"/>
              </a:rPr>
              <a:t> Fix the parameters to reproduce everything we know from the lattice</a:t>
            </a:r>
            <a:endParaRPr lang="en-US"/>
          </a:p>
          <a:p>
            <a:pPr marL="285750" indent="-285750">
              <a:lnSpc>
                <a:spcPct val="90000"/>
              </a:lnSpc>
              <a:spcBef>
                <a:spcPts val="1200"/>
              </a:spcBef>
              <a:spcAft>
                <a:spcPts val="200"/>
              </a:spcAft>
              <a:buFont typeface="Arial,Sans-Serif" charset="0"/>
              <a:buChar char="•"/>
            </a:pPr>
            <a:r>
              <a:rPr lang="en-US">
                <a:ea typeface="+mn-lt"/>
                <a:cs typeface="+mn-lt"/>
              </a:rPr>
              <a:t> Calculate equation of state at finite density, but only for finite </a:t>
            </a:r>
            <a:r>
              <a:rPr lang="el-GR">
                <a:latin typeface="Calibri"/>
                <a:ea typeface="+mn-lt"/>
                <a:cs typeface="Calibri"/>
              </a:rPr>
              <a:t>μ</a:t>
            </a:r>
            <a:r>
              <a:rPr lang="en-US" baseline="-25000">
                <a:ea typeface="+mn-lt"/>
                <a:cs typeface="+mn-lt"/>
              </a:rPr>
              <a:t>B</a:t>
            </a:r>
            <a:endParaRPr lang="en-US">
              <a:ea typeface="+mn-lt"/>
              <a:cs typeface="+mn-lt"/>
            </a:endParaRPr>
          </a:p>
          <a:p>
            <a:pPr marL="285750" indent="-285750">
              <a:lnSpc>
                <a:spcPct val="90000"/>
              </a:lnSpc>
              <a:spcBef>
                <a:spcPts val="1200"/>
              </a:spcBef>
              <a:spcAft>
                <a:spcPts val="200"/>
              </a:spcAft>
              <a:buFont typeface="Arial,Sans-Serif" charset="0"/>
              <a:buChar char="•"/>
            </a:pPr>
            <a:r>
              <a:rPr lang="en-US">
                <a:ea typeface="+mn-lt"/>
                <a:cs typeface="+mn-lt"/>
              </a:rPr>
              <a:t> Currently includes a critical point (T</a:t>
            </a:r>
            <a:r>
              <a:rPr lang="en-US" baseline="30000">
                <a:ea typeface="+mn-lt"/>
                <a:cs typeface="+mn-lt"/>
              </a:rPr>
              <a:t>CEP</a:t>
            </a:r>
            <a:r>
              <a:rPr lang="en-US">
                <a:ea typeface="+mn-lt"/>
                <a:cs typeface="+mn-lt"/>
              </a:rPr>
              <a:t> = 103.85 MeV ; </a:t>
            </a:r>
            <a:r>
              <a:rPr lang="el-GR">
                <a:latin typeface="Calibri"/>
                <a:ea typeface="Calibri"/>
                <a:cs typeface="Calibri"/>
              </a:rPr>
              <a:t>μ</a:t>
            </a:r>
            <a:r>
              <a:rPr lang="en-US" baseline="-25000">
                <a:ea typeface="+mn-lt"/>
                <a:cs typeface="+mn-lt"/>
              </a:rPr>
              <a:t>B</a:t>
            </a:r>
            <a:r>
              <a:rPr lang="en-US" baseline="30000">
                <a:ea typeface="+mn-lt"/>
                <a:cs typeface="+mn-lt"/>
              </a:rPr>
              <a:t>CEP</a:t>
            </a:r>
            <a:r>
              <a:rPr lang="en-US">
                <a:ea typeface="+mn-lt"/>
                <a:cs typeface="+mn-lt"/>
              </a:rPr>
              <a:t> = 599 MeV) </a:t>
            </a:r>
            <a:endParaRPr lang="en-US"/>
          </a:p>
        </p:txBody>
      </p:sp>
      <p:sp>
        <p:nvSpPr>
          <p:cNvPr id="11" name="Rectangle: Rounded Corners 12">
            <a:extLst>
              <a:ext uri="{FF2B5EF4-FFF2-40B4-BE49-F238E27FC236}">
                <a16:creationId xmlns:a16="http://schemas.microsoft.com/office/drawing/2014/main" id="{15B44429-8003-3A6F-1D7D-74F643942081}"/>
              </a:ext>
            </a:extLst>
          </p:cNvPr>
          <p:cNvSpPr/>
          <p:nvPr/>
        </p:nvSpPr>
        <p:spPr>
          <a:xfrm rot="780000">
            <a:off x="8975174" y="1348849"/>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α-RELEASE</a:t>
            </a:r>
          </a:p>
        </p:txBody>
      </p:sp>
      <p:sp>
        <p:nvSpPr>
          <p:cNvPr id="10" name="TextBox 9">
            <a:extLst>
              <a:ext uri="{FF2B5EF4-FFF2-40B4-BE49-F238E27FC236}">
                <a16:creationId xmlns:a16="http://schemas.microsoft.com/office/drawing/2014/main" id="{ADEFA359-4CC6-61BF-197E-CD79969F97C2}"/>
              </a:ext>
            </a:extLst>
          </p:cNvPr>
          <p:cNvSpPr txBox="1"/>
          <p:nvPr/>
        </p:nvSpPr>
        <p:spPr>
          <a:xfrm>
            <a:off x="7696105" y="2464779"/>
            <a:ext cx="4159660" cy="646331"/>
          </a:xfrm>
          <a:prstGeom prst="rect">
            <a:avLst/>
          </a:prstGeom>
          <a:noFill/>
          <a:ln w="38100">
            <a:solidFill>
              <a:schemeClr val="accent1"/>
            </a:solidFill>
          </a:ln>
        </p:spPr>
        <p:txBody>
          <a:bodyPr wrap="square" lIns="91440" tIns="45720" rIns="91440" bIns="45720" rtlCol="0" anchor="t">
            <a:spAutoFit/>
          </a:bodyPr>
          <a:lstStyle/>
          <a:p>
            <a:r>
              <a:rPr lang="en-US"/>
              <a:t>Outlooks: </a:t>
            </a:r>
          </a:p>
          <a:p>
            <a:pPr marL="285750" indent="-285750">
              <a:buFont typeface="Arial,Sans-Serif"/>
              <a:buChar char="•"/>
            </a:pPr>
            <a:r>
              <a:rPr lang="en-US">
                <a:solidFill>
                  <a:schemeClr val="accent1"/>
                </a:solidFill>
                <a:latin typeface="TW Cen MT"/>
              </a:rPr>
              <a:t> </a:t>
            </a:r>
            <a:r>
              <a:rPr lang="en-US"/>
              <a:t>Extension to </a:t>
            </a:r>
            <a:r>
              <a:rPr lang="en-US">
                <a:latin typeface="Tw Cen MT"/>
                <a:cs typeface="Calibri"/>
              </a:rPr>
              <a:t>multiple conserved </a:t>
            </a:r>
            <a:r>
              <a:rPr lang="en-US"/>
              <a:t>charges</a:t>
            </a:r>
          </a:p>
        </p:txBody>
      </p:sp>
      <p:pic>
        <p:nvPicPr>
          <p:cNvPr id="17" name="Picture 16" descr="A group of blue and white cubes&#10;&#10;Description automatically generated">
            <a:extLst>
              <a:ext uri="{FF2B5EF4-FFF2-40B4-BE49-F238E27FC236}">
                <a16:creationId xmlns:a16="http://schemas.microsoft.com/office/drawing/2014/main" id="{ADB7416B-EFA5-A6CD-F5C9-25D6BE88A056}"/>
              </a:ext>
            </a:extLst>
          </p:cNvPr>
          <p:cNvPicPr>
            <a:picLocks/>
          </p:cNvPicPr>
          <p:nvPr/>
        </p:nvPicPr>
        <p:blipFill>
          <a:blip r:embed="rId6"/>
          <a:stretch>
            <a:fillRect/>
          </a:stretch>
        </p:blipFill>
        <p:spPr>
          <a:xfrm>
            <a:off x="-902" y="6142723"/>
            <a:ext cx="891323" cy="731160"/>
          </a:xfrm>
          <a:prstGeom prst="rect">
            <a:avLst/>
          </a:prstGeom>
        </p:spPr>
      </p:pic>
    </p:spTree>
    <p:extLst>
      <p:ext uri="{BB962C8B-B14F-4D97-AF65-F5344CB8AC3E}">
        <p14:creationId xmlns:p14="http://schemas.microsoft.com/office/powerpoint/2010/main" val="17717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lue and white cubes&#10;&#10;Description automatically generated">
            <a:extLst>
              <a:ext uri="{FF2B5EF4-FFF2-40B4-BE49-F238E27FC236}">
                <a16:creationId xmlns:a16="http://schemas.microsoft.com/office/drawing/2014/main" id="{3A2849F2-19EE-6EC6-1112-3FB415451520}"/>
              </a:ext>
            </a:extLst>
          </p:cNvPr>
          <p:cNvPicPr>
            <a:picLocks/>
          </p:cNvPicPr>
          <p:nvPr/>
        </p:nvPicPr>
        <p:blipFill>
          <a:blip r:embed="rId3"/>
          <a:stretch>
            <a:fillRect/>
          </a:stretch>
        </p:blipFill>
        <p:spPr>
          <a:xfrm>
            <a:off x="-902" y="6142723"/>
            <a:ext cx="891323" cy="731160"/>
          </a:xfrm>
          <a:prstGeom prst="rect">
            <a:avLst/>
          </a:prstGeom>
        </p:spPr>
      </p:pic>
      <p:sp>
        <p:nvSpPr>
          <p:cNvPr id="14" name="Rectangle: Rounded Corners 12">
            <a:extLst>
              <a:ext uri="{FF2B5EF4-FFF2-40B4-BE49-F238E27FC236}">
                <a16:creationId xmlns:a16="http://schemas.microsoft.com/office/drawing/2014/main" id="{534F619C-6C6C-E314-3396-C2A8F8D52229}"/>
              </a:ext>
            </a:extLst>
          </p:cNvPr>
          <p:cNvSpPr/>
          <p:nvPr/>
        </p:nvSpPr>
        <p:spPr>
          <a:xfrm rot="780000">
            <a:off x="10200553" y="1153200"/>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α-RELEASE</a:t>
            </a:r>
          </a:p>
        </p:txBody>
      </p:sp>
      <p:sp>
        <p:nvSpPr>
          <p:cNvPr id="4" name="Rectangle 3"/>
          <p:cNvSpPr/>
          <p:nvPr/>
        </p:nvSpPr>
        <p:spPr>
          <a:xfrm>
            <a:off x="486581" y="5555247"/>
            <a:ext cx="3173818" cy="646331"/>
          </a:xfrm>
          <a:prstGeom prst="rect">
            <a:avLst/>
          </a:prstGeom>
        </p:spPr>
        <p:txBody>
          <a:bodyPr wrap="none">
            <a:spAutoFit/>
          </a:bodyPr>
          <a:lstStyle/>
          <a:p>
            <a:r>
              <a:rPr lang="en-US" sz="1200">
                <a:solidFill>
                  <a:srgbClr val="3C78D8"/>
                </a:solidFill>
                <a:latin typeface="Arial" charset="0"/>
              </a:rPr>
              <a:t>S. </a:t>
            </a:r>
            <a:r>
              <a:rPr lang="en-US" sz="1200" err="1">
                <a:solidFill>
                  <a:srgbClr val="3C78D8"/>
                </a:solidFill>
                <a:latin typeface="Arial" charset="0"/>
              </a:rPr>
              <a:t>Borsanyi</a:t>
            </a:r>
            <a:r>
              <a:rPr lang="en-US" sz="1200">
                <a:solidFill>
                  <a:srgbClr val="3C78D8"/>
                </a:solidFill>
                <a:latin typeface="Arial" charset="0"/>
              </a:rPr>
              <a:t>, C. R. et al., JHEP (2018)</a:t>
            </a:r>
          </a:p>
          <a:p>
            <a:r>
              <a:rPr lang="en-US" sz="1200">
                <a:solidFill>
                  <a:srgbClr val="3C78D8"/>
                </a:solidFill>
                <a:latin typeface="Arial" charset="0"/>
              </a:rPr>
              <a:t>J. Noronha-Hostler, C. R. et al., PRC (2019)</a:t>
            </a:r>
          </a:p>
          <a:p>
            <a:r>
              <a:rPr lang="en-US" sz="1200">
                <a:solidFill>
                  <a:srgbClr val="3C78D8"/>
                </a:solidFill>
                <a:latin typeface="Arial" charset="0"/>
              </a:rPr>
              <a:t>A. </a:t>
            </a:r>
            <a:r>
              <a:rPr lang="en-US" sz="1200" err="1">
                <a:solidFill>
                  <a:srgbClr val="3C78D8"/>
                </a:solidFill>
                <a:latin typeface="Arial" charset="0"/>
              </a:rPr>
              <a:t>Monnai</a:t>
            </a:r>
            <a:r>
              <a:rPr lang="en-US" sz="1200">
                <a:solidFill>
                  <a:srgbClr val="3C78D8"/>
                </a:solidFill>
                <a:latin typeface="Arial" charset="0"/>
              </a:rPr>
              <a:t> et al., PRC (2019)</a:t>
            </a:r>
            <a:endParaRPr lang="en-US" sz="1200"/>
          </a:p>
        </p:txBody>
      </p:sp>
      <p:sp>
        <p:nvSpPr>
          <p:cNvPr id="8" name="TextBox 7"/>
          <p:cNvSpPr txBox="1"/>
          <p:nvPr/>
        </p:nvSpPr>
        <p:spPr>
          <a:xfrm>
            <a:off x="195568" y="1888523"/>
            <a:ext cx="6360629" cy="369332"/>
          </a:xfrm>
          <a:prstGeom prst="rect">
            <a:avLst/>
          </a:prstGeom>
          <a:noFill/>
        </p:spPr>
        <p:txBody>
          <a:bodyPr wrap="square" lIns="91440" tIns="45720" rIns="91440" bIns="45720" rtlCol="0" anchor="t">
            <a:spAutoFit/>
          </a:bodyPr>
          <a:lstStyle/>
          <a:p>
            <a:pPr marL="285750" indent="-285750">
              <a:buFont typeface="Arial" charset="0"/>
              <a:buChar char="•"/>
            </a:pPr>
            <a:r>
              <a:rPr lang="en-US"/>
              <a:t>Full Taylor expansion needed to study different </a:t>
            </a:r>
            <a:r>
              <a:rPr lang="el-GR">
                <a:latin typeface="Calibri"/>
                <a:cs typeface="Calibri"/>
              </a:rPr>
              <a:t>μ</a:t>
            </a:r>
            <a:r>
              <a:rPr lang="en-US" baseline="-25000"/>
              <a:t>B/Q/S</a:t>
            </a:r>
            <a:r>
              <a:rPr lang="en-US"/>
              <a:t> scenarios</a:t>
            </a:r>
          </a:p>
        </p:txBody>
      </p:sp>
      <p:pic>
        <p:nvPicPr>
          <p:cNvPr id="5" name="Picture 4"/>
          <p:cNvPicPr>
            <a:picLocks noChangeAspect="1"/>
          </p:cNvPicPr>
          <p:nvPr/>
        </p:nvPicPr>
        <p:blipFill>
          <a:blip r:embed="rId4"/>
          <a:stretch>
            <a:fillRect/>
          </a:stretch>
        </p:blipFill>
        <p:spPr>
          <a:xfrm>
            <a:off x="362916" y="2265428"/>
            <a:ext cx="5077202" cy="705167"/>
          </a:xfrm>
          <a:prstGeom prst="rect">
            <a:avLst/>
          </a:prstGeom>
        </p:spPr>
      </p:pic>
      <p:pic>
        <p:nvPicPr>
          <p:cNvPr id="10" name="Picture 9"/>
          <p:cNvPicPr>
            <a:picLocks noChangeAspect="1"/>
          </p:cNvPicPr>
          <p:nvPr/>
        </p:nvPicPr>
        <p:blipFill>
          <a:blip r:embed="rId5"/>
          <a:stretch>
            <a:fillRect/>
          </a:stretch>
        </p:blipFill>
        <p:spPr>
          <a:xfrm>
            <a:off x="6780823" y="1996157"/>
            <a:ext cx="4970584" cy="4593782"/>
          </a:xfrm>
          <a:prstGeom prst="rect">
            <a:avLst/>
          </a:prstGeom>
        </p:spPr>
      </p:pic>
      <p:sp>
        <p:nvSpPr>
          <p:cNvPr id="13" name="TextBox 12"/>
          <p:cNvSpPr txBox="1"/>
          <p:nvPr/>
        </p:nvSpPr>
        <p:spPr>
          <a:xfrm>
            <a:off x="9001622" y="296741"/>
            <a:ext cx="2836574" cy="338554"/>
          </a:xfrm>
          <a:prstGeom prst="rect">
            <a:avLst/>
          </a:prstGeom>
          <a:noFill/>
        </p:spPr>
        <p:txBody>
          <a:bodyPr wrap="square" rtlCol="0">
            <a:spAutoFit/>
          </a:bodyPr>
          <a:lstStyle/>
          <a:p>
            <a:pPr algn="r"/>
            <a:r>
              <a:rPr lang="en-US" sz="1600" err="1">
                <a:solidFill>
                  <a:schemeClr val="accent1"/>
                </a:solidFill>
              </a:rPr>
              <a:t>Ratti’s</a:t>
            </a:r>
            <a:r>
              <a:rPr lang="en-US" sz="1600">
                <a:solidFill>
                  <a:schemeClr val="accent1"/>
                </a:solidFill>
              </a:rPr>
              <a:t> group</a:t>
            </a:r>
          </a:p>
        </p:txBody>
      </p:sp>
      <p:pic>
        <p:nvPicPr>
          <p:cNvPr id="1029" name="Picture 5" descr="\chi_2^B(T))=e^{-h_1/t'-h_2/t'}\times f_3\left(1+\tanh(f_4t'+f_5)\right)\text{\hspace{0.7cm} where\;}t'=T/200\text{\,MeV}">
            <a:extLst>
              <a:ext uri="{FF2B5EF4-FFF2-40B4-BE49-F238E27FC236}">
                <a16:creationId xmlns:a16="http://schemas.microsoft.com/office/drawing/2014/main" id="{F7123788-831B-B9A0-57C8-7D788E6748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6718"/>
          <a:stretch/>
        </p:blipFill>
        <p:spPr bwMode="auto">
          <a:xfrm>
            <a:off x="298932" y="4314585"/>
            <a:ext cx="4627696" cy="2761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hi_2^B(T))=e^{-h_1/t'-h_2/t'}\times f_3\left(1+\tanh(f_4t'+f_5)\right)\text{\hspace{0.7cm} where\;}t'=T/200\text{\,MeV}">
            <a:extLst>
              <a:ext uri="{FF2B5EF4-FFF2-40B4-BE49-F238E27FC236}">
                <a16:creationId xmlns:a16="http://schemas.microsoft.com/office/drawing/2014/main" id="{6F23020F-7E29-4DC5-E667-1E0946FF1F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992"/>
          <a:stretch/>
        </p:blipFill>
        <p:spPr bwMode="auto">
          <a:xfrm>
            <a:off x="5063127" y="4365841"/>
            <a:ext cx="1583831" cy="19287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hi_{ijk}^{BQS}(T)=\frac{\sum_{n=0}^9a_n^{ijk}/t^n}{\sum_{n=0}^9b_n^{ijk}/t^n}+c_0^{ijk}\text{\hspace{0.7cm} where\;}t=T/154\text{\,MeV}">
            <a:extLst>
              <a:ext uri="{FF2B5EF4-FFF2-40B4-BE49-F238E27FC236}">
                <a16:creationId xmlns:a16="http://schemas.microsoft.com/office/drawing/2014/main" id="{A15D7925-F68B-9812-FCCF-0F8D341DAC2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4461"/>
          <a:stretch/>
        </p:blipFill>
        <p:spPr bwMode="auto">
          <a:xfrm>
            <a:off x="298932" y="3402517"/>
            <a:ext cx="3265808" cy="6485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hi_{ijk}^{BQS}(T)=\frac{\sum_{n=0}^9a_n^{ijk}/t^n}{\sum_{n=0}^9b_n^{ijk}/t^n}+c_0^{ijk}\text{\hspace{0.7cm} where\;}t=T/154\text{\,MeV}">
            <a:extLst>
              <a:ext uri="{FF2B5EF4-FFF2-40B4-BE49-F238E27FC236}">
                <a16:creationId xmlns:a16="http://schemas.microsoft.com/office/drawing/2014/main" id="{9725B48D-AB7B-5226-9372-61B343914F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432"/>
          <a:stretch/>
        </p:blipFill>
        <p:spPr bwMode="auto">
          <a:xfrm>
            <a:off x="4087531" y="3492359"/>
            <a:ext cx="1617457" cy="462549"/>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D2F9631F-0090-CAB4-A72D-DDE59DF4A007}"/>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17</a:t>
            </a:fld>
            <a:endParaRPr lang="en-US" sz="1400" b="1"/>
          </a:p>
        </p:txBody>
      </p:sp>
      <p:sp>
        <p:nvSpPr>
          <p:cNvPr id="9" name="TextBox 8">
            <a:extLst>
              <a:ext uri="{FF2B5EF4-FFF2-40B4-BE49-F238E27FC236}">
                <a16:creationId xmlns:a16="http://schemas.microsoft.com/office/drawing/2014/main" id="{C85CEA85-0DB9-BFAF-DB7D-205272BFC215}"/>
              </a:ext>
            </a:extLst>
          </p:cNvPr>
          <p:cNvSpPr txBox="1"/>
          <p:nvPr/>
        </p:nvSpPr>
        <p:spPr>
          <a:xfrm>
            <a:off x="195568" y="3031522"/>
            <a:ext cx="6360629" cy="369332"/>
          </a:xfrm>
          <a:prstGeom prst="rect">
            <a:avLst/>
          </a:prstGeom>
          <a:noFill/>
        </p:spPr>
        <p:txBody>
          <a:bodyPr wrap="square" lIns="91440" tIns="45720" rIns="91440" bIns="45720" rtlCol="0" anchor="t">
            <a:spAutoFit/>
          </a:bodyPr>
          <a:lstStyle/>
          <a:p>
            <a:pPr marL="285750" indent="-285750">
              <a:buFont typeface="Arial" charset="0"/>
              <a:buChar char="•"/>
            </a:pPr>
            <a:r>
              <a:rPr lang="en-US"/>
              <a:t>Parametrized susceptibilities fitted on lattice QCD + HRG</a:t>
            </a:r>
          </a:p>
        </p:txBody>
      </p:sp>
      <p:sp>
        <p:nvSpPr>
          <p:cNvPr id="12" name="TextBox 11">
            <a:extLst>
              <a:ext uri="{FF2B5EF4-FFF2-40B4-BE49-F238E27FC236}">
                <a16:creationId xmlns:a16="http://schemas.microsoft.com/office/drawing/2014/main" id="{14E6AB6E-E44A-F804-BD2B-C29305897B52}"/>
              </a:ext>
            </a:extLst>
          </p:cNvPr>
          <p:cNvSpPr txBox="1"/>
          <p:nvPr/>
        </p:nvSpPr>
        <p:spPr>
          <a:xfrm>
            <a:off x="195568" y="4854144"/>
            <a:ext cx="6360629" cy="646331"/>
          </a:xfrm>
          <a:prstGeom prst="rect">
            <a:avLst/>
          </a:prstGeom>
          <a:noFill/>
        </p:spPr>
        <p:txBody>
          <a:bodyPr wrap="square" lIns="91440" tIns="45720" rIns="91440" bIns="45720" rtlCol="0" anchor="t">
            <a:spAutoFit/>
          </a:bodyPr>
          <a:lstStyle/>
          <a:p>
            <a:pPr marL="285750" indent="-285750">
              <a:buFont typeface="Arial" charset="0"/>
              <a:buChar char="•"/>
            </a:pPr>
            <a:r>
              <a:rPr lang="en-US"/>
              <a:t>Coefficients are available from lattice-QCD up to </a:t>
            </a:r>
            <a:br>
              <a:rPr lang="en-US"/>
            </a:br>
            <a:r>
              <a:rPr lang="en-US"/>
              <a:t>global order 4 (</a:t>
            </a:r>
            <a:r>
              <a:rPr lang="el-GR">
                <a:latin typeface="Calibri"/>
                <a:ea typeface="Calibri"/>
                <a:cs typeface="Calibri"/>
              </a:rPr>
              <a:t>μ</a:t>
            </a:r>
            <a:r>
              <a:rPr lang="en-US"/>
              <a:t>/T &lt; 2.5)</a:t>
            </a:r>
          </a:p>
        </p:txBody>
      </p:sp>
      <p:sp>
        <p:nvSpPr>
          <p:cNvPr id="22" name="Rectangle: Rounded Corners 12">
            <a:extLst>
              <a:ext uri="{FF2B5EF4-FFF2-40B4-BE49-F238E27FC236}">
                <a16:creationId xmlns:a16="http://schemas.microsoft.com/office/drawing/2014/main" id="{534F619C-6C6C-E314-3396-C2A8F8D52229}"/>
              </a:ext>
            </a:extLst>
          </p:cNvPr>
          <p:cNvSpPr/>
          <p:nvPr/>
        </p:nvSpPr>
        <p:spPr>
          <a:xfrm rot="780000">
            <a:off x="10200553" y="1153200"/>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solidFill>
                  <a:srgbClr val="FF0000"/>
                </a:solidFill>
              </a:rPr>
              <a:t>α-RELEASE</a:t>
            </a:r>
          </a:p>
        </p:txBody>
      </p:sp>
      <p:sp>
        <p:nvSpPr>
          <p:cNvPr id="23" name="Title 1">
            <a:extLst>
              <a:ext uri="{FF2B5EF4-FFF2-40B4-BE49-F238E27FC236}">
                <a16:creationId xmlns:a16="http://schemas.microsoft.com/office/drawing/2014/main" id="{02588D86-C14E-0F7E-F575-FCCD2E922087}"/>
              </a:ext>
            </a:extLst>
          </p:cNvPr>
          <p:cNvSpPr>
            <a:spLocks noGrp="1"/>
          </p:cNvSpPr>
          <p:nvPr/>
        </p:nvSpPr>
        <p:spPr>
          <a:xfrm>
            <a:off x="758230" y="468461"/>
            <a:ext cx="9416540" cy="141723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t>4D Equation of state from l-QCD (BQS-</a:t>
            </a:r>
            <a:r>
              <a:rPr lang="en-US" err="1"/>
              <a:t>EoS</a:t>
            </a:r>
            <a:r>
              <a:rPr lang="en-US"/>
              <a:t>)</a:t>
            </a:r>
          </a:p>
        </p:txBody>
      </p:sp>
      <p:sp>
        <p:nvSpPr>
          <p:cNvPr id="24" name="TextBox 2">
            <a:extLst>
              <a:ext uri="{FF2B5EF4-FFF2-40B4-BE49-F238E27FC236}">
                <a16:creationId xmlns:a16="http://schemas.microsoft.com/office/drawing/2014/main" id="{BDEA7920-392A-CD1F-84E5-56A93A19F6C3}"/>
              </a:ext>
            </a:extLst>
          </p:cNvPr>
          <p:cNvSpPr txBox="1"/>
          <p:nvPr/>
        </p:nvSpPr>
        <p:spPr>
          <a:xfrm>
            <a:off x="758230" y="1443894"/>
            <a:ext cx="517218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accent1"/>
                </a:solidFill>
              </a:rPr>
              <a:t>Range: 30 MeV &lt; T &lt; 800 MeV</a:t>
            </a:r>
            <a:r>
              <a:rPr lang="en-US">
                <a:solidFill>
                  <a:schemeClr val="accent1"/>
                </a:solidFill>
                <a:latin typeface="Tw Cen MT"/>
                <a:cs typeface="Calibri"/>
              </a:rPr>
              <a:t>  ;  </a:t>
            </a:r>
            <a:r>
              <a:rPr lang="el-GR">
                <a:solidFill>
                  <a:schemeClr val="accent1"/>
                </a:solidFill>
                <a:latin typeface="Calibri"/>
                <a:cs typeface="Calibri"/>
              </a:rPr>
              <a:t>μ</a:t>
            </a:r>
            <a:r>
              <a:rPr lang="en-US" baseline="-25000">
                <a:solidFill>
                  <a:schemeClr val="accent1"/>
                </a:solidFill>
              </a:rPr>
              <a:t>B/Q/S </a:t>
            </a:r>
            <a:r>
              <a:rPr lang="en-US">
                <a:solidFill>
                  <a:schemeClr val="accent1"/>
                </a:solidFill>
              </a:rPr>
              <a:t>&lt; 450 MeV</a:t>
            </a:r>
            <a:endParaRPr lang="en-US" baseline="-25000">
              <a:solidFill>
                <a:schemeClr val="accent1"/>
              </a:solidFill>
            </a:endParaRPr>
          </a:p>
        </p:txBody>
      </p:sp>
      <p:sp>
        <p:nvSpPr>
          <p:cNvPr id="26" name="TextBox 25">
            <a:extLst>
              <a:ext uri="{FF2B5EF4-FFF2-40B4-BE49-F238E27FC236}">
                <a16:creationId xmlns:a16="http://schemas.microsoft.com/office/drawing/2014/main" id="{763A5A19-E5F6-7818-B403-0559C55198C5}"/>
              </a:ext>
            </a:extLst>
          </p:cNvPr>
          <p:cNvSpPr txBox="1"/>
          <p:nvPr/>
        </p:nvSpPr>
        <p:spPr>
          <a:xfrm>
            <a:off x="3743317" y="5658176"/>
            <a:ext cx="2820052" cy="923330"/>
          </a:xfrm>
          <a:prstGeom prst="rect">
            <a:avLst/>
          </a:prstGeom>
          <a:noFill/>
          <a:ln w="38100">
            <a:solidFill>
              <a:schemeClr val="accent1"/>
            </a:solidFill>
          </a:ln>
        </p:spPr>
        <p:txBody>
          <a:bodyPr wrap="square" lIns="91440" tIns="45720" rIns="91440" bIns="45720" rtlCol="0" anchor="t">
            <a:spAutoFit/>
          </a:bodyPr>
          <a:lstStyle/>
          <a:p>
            <a:r>
              <a:rPr lang="en-US"/>
              <a:t>Outlooks: </a:t>
            </a:r>
          </a:p>
          <a:p>
            <a:pPr marL="285750" indent="-285750">
              <a:buFont typeface="Arial,Sans-Serif"/>
              <a:buChar char="•"/>
            </a:pPr>
            <a:r>
              <a:rPr lang="en-US">
                <a:solidFill>
                  <a:schemeClr val="accent1"/>
                </a:solidFill>
                <a:latin typeface="TW Cen MT"/>
                <a:cs typeface="Arial"/>
              </a:rPr>
              <a:t> </a:t>
            </a:r>
            <a:r>
              <a:rPr lang="en-US">
                <a:latin typeface="Tw Cen MT"/>
                <a:cs typeface="Arial"/>
              </a:rPr>
              <a:t>Add the case </a:t>
            </a:r>
            <a:r>
              <a:rPr lang="en-US">
                <a:ea typeface="+mn-lt"/>
                <a:cs typeface="+mn-lt"/>
              </a:rPr>
              <a:t>&lt;</a:t>
            </a:r>
            <a:r>
              <a:rPr lang="en-US" err="1">
                <a:ea typeface="+mn-lt"/>
                <a:cs typeface="+mn-lt"/>
              </a:rPr>
              <a:t>n</a:t>
            </a:r>
            <a:r>
              <a:rPr lang="en-US" baseline="-25000" err="1">
                <a:ea typeface="+mn-lt"/>
                <a:cs typeface="+mn-lt"/>
              </a:rPr>
              <a:t>S</a:t>
            </a:r>
            <a:r>
              <a:rPr lang="en-US">
                <a:ea typeface="+mn-lt"/>
                <a:cs typeface="+mn-lt"/>
              </a:rPr>
              <a:t>&gt;=0 &amp; &lt;</a:t>
            </a:r>
            <a:r>
              <a:rPr lang="en-US" err="1">
                <a:ea typeface="+mn-lt"/>
                <a:cs typeface="+mn-lt"/>
              </a:rPr>
              <a:t>n</a:t>
            </a:r>
            <a:r>
              <a:rPr lang="en-US" baseline="-25000" err="1">
                <a:ea typeface="+mn-lt"/>
                <a:cs typeface="+mn-lt"/>
              </a:rPr>
              <a:t>Q</a:t>
            </a:r>
            <a:r>
              <a:rPr lang="en-US">
                <a:ea typeface="+mn-lt"/>
                <a:cs typeface="+mn-lt"/>
              </a:rPr>
              <a:t>&gt;=0.4&lt;</a:t>
            </a:r>
            <a:r>
              <a:rPr lang="en-US" err="1">
                <a:ea typeface="+mn-lt"/>
                <a:cs typeface="+mn-lt"/>
              </a:rPr>
              <a:t>n</a:t>
            </a:r>
            <a:r>
              <a:rPr lang="en-US" baseline="-25000" err="1">
                <a:ea typeface="+mn-lt"/>
                <a:cs typeface="+mn-lt"/>
              </a:rPr>
              <a:t>B</a:t>
            </a:r>
            <a:r>
              <a:rPr lang="en-US">
                <a:ea typeface="+mn-lt"/>
                <a:cs typeface="+mn-lt"/>
              </a:rPr>
              <a:t>&gt;,</a:t>
            </a:r>
            <a:r>
              <a:rPr lang="en-US">
                <a:latin typeface="Tw Cen MT"/>
                <a:cs typeface="Arial"/>
              </a:rPr>
              <a:t> for HICs</a:t>
            </a:r>
          </a:p>
        </p:txBody>
      </p:sp>
    </p:spTree>
    <p:extLst>
      <p:ext uri="{BB962C8B-B14F-4D97-AF65-F5344CB8AC3E}">
        <p14:creationId xmlns:p14="http://schemas.microsoft.com/office/powerpoint/2010/main" val="143230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additive="base">
                                        <p:cTn id="11" dur="500" fill="hold"/>
                                        <p:tgtEl>
                                          <p:spTgt spid="1031"/>
                                        </p:tgtEl>
                                        <p:attrNameLst>
                                          <p:attrName>ppt_x</p:attrName>
                                        </p:attrNameLst>
                                      </p:cBhvr>
                                      <p:tavLst>
                                        <p:tav tm="0">
                                          <p:val>
                                            <p:strVal val="0-#ppt_w/2"/>
                                          </p:val>
                                        </p:tav>
                                        <p:tav tm="100000">
                                          <p:val>
                                            <p:strVal val="#ppt_x"/>
                                          </p:val>
                                        </p:tav>
                                      </p:tavLst>
                                    </p:anim>
                                    <p:anim calcmode="lin" valueType="num">
                                      <p:cBhvr additive="base">
                                        <p:cTn id="12" dur="500" fill="hold"/>
                                        <p:tgtEl>
                                          <p:spTgt spid="10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0-#ppt_w/2"/>
                                          </p:val>
                                        </p:tav>
                                        <p:tav tm="100000">
                                          <p:val>
                                            <p:strVal val="#ppt_x"/>
                                          </p:val>
                                        </p:tav>
                                      </p:tavLst>
                                    </p:anim>
                                    <p:anim calcmode="lin" valueType="num">
                                      <p:cBhvr additive="base">
                                        <p:cTn id="20" dur="500" fill="hold"/>
                                        <p:tgtEl>
                                          <p:spTgt spid="102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0-#ppt_w/2"/>
                                          </p:val>
                                        </p:tav>
                                        <p:tav tm="100000">
                                          <p:val>
                                            <p:strVal val="#ppt_x"/>
                                          </p:val>
                                        </p:tav>
                                      </p:tavLst>
                                    </p:anim>
                                    <p:anim calcmode="lin" valueType="num">
                                      <p:cBhvr additive="base">
                                        <p:cTn id="4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blue and white cubes&#10;&#10;Description automatically generated">
            <a:extLst>
              <a:ext uri="{FF2B5EF4-FFF2-40B4-BE49-F238E27FC236}">
                <a16:creationId xmlns:a16="http://schemas.microsoft.com/office/drawing/2014/main" id="{1526869F-B0A5-BECE-D904-C44A14BEA3F2}"/>
              </a:ext>
            </a:extLst>
          </p:cNvPr>
          <p:cNvPicPr>
            <a:picLocks/>
          </p:cNvPicPr>
          <p:nvPr/>
        </p:nvPicPr>
        <p:blipFill>
          <a:blip r:embed="rId3"/>
          <a:stretch>
            <a:fillRect/>
          </a:stretch>
        </p:blipFill>
        <p:spPr>
          <a:xfrm>
            <a:off x="-902" y="6142723"/>
            <a:ext cx="891323" cy="731160"/>
          </a:xfrm>
          <a:prstGeom prst="rect">
            <a:avLst/>
          </a:prstGeom>
        </p:spPr>
      </p:pic>
      <p:sp>
        <p:nvSpPr>
          <p:cNvPr id="5" name="TextBox 12">
            <a:extLst>
              <a:ext uri="{FF2B5EF4-FFF2-40B4-BE49-F238E27FC236}">
                <a16:creationId xmlns:a16="http://schemas.microsoft.com/office/drawing/2014/main" id="{C4091363-09EA-7F37-128F-73FC0A72D793}"/>
              </a:ext>
            </a:extLst>
          </p:cNvPr>
          <p:cNvSpPr txBox="1"/>
          <p:nvPr/>
        </p:nvSpPr>
        <p:spPr>
          <a:xfrm>
            <a:off x="9001622" y="296741"/>
            <a:ext cx="2836574" cy="338554"/>
          </a:xfrm>
          <a:prstGeom prst="rect">
            <a:avLst/>
          </a:prstGeom>
          <a:noFill/>
        </p:spPr>
        <p:txBody>
          <a:bodyPr wrap="square" rtlCol="0">
            <a:spAutoFit/>
          </a:bodyPr>
          <a:lstStyle/>
          <a:p>
            <a:pPr algn="r"/>
            <a:r>
              <a:rPr lang="en-US" sz="1600" err="1">
                <a:solidFill>
                  <a:schemeClr val="accent1"/>
                </a:solidFill>
              </a:rPr>
              <a:t>Ratti’s</a:t>
            </a:r>
            <a:r>
              <a:rPr lang="en-US" sz="1600">
                <a:solidFill>
                  <a:schemeClr val="accent1"/>
                </a:solidFill>
              </a:rPr>
              <a:t> group</a:t>
            </a:r>
          </a:p>
        </p:txBody>
      </p:sp>
      <p:sp>
        <p:nvSpPr>
          <p:cNvPr id="10" name="Slide Number Placeholder 5">
            <a:extLst>
              <a:ext uri="{FF2B5EF4-FFF2-40B4-BE49-F238E27FC236}">
                <a16:creationId xmlns:a16="http://schemas.microsoft.com/office/drawing/2014/main" id="{D9FF37CD-8D9C-074B-8A35-9C8DF0178478}"/>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18</a:t>
            </a:fld>
            <a:endParaRPr lang="en-US" sz="1400" b="1"/>
          </a:p>
        </p:txBody>
      </p:sp>
      <p:pic>
        <p:nvPicPr>
          <p:cNvPr id="3" name="Picture 13" descr="Chart, scatter chart&#10;&#10;Description automatically generated">
            <a:extLst>
              <a:ext uri="{FF2B5EF4-FFF2-40B4-BE49-F238E27FC236}">
                <a16:creationId xmlns:a16="http://schemas.microsoft.com/office/drawing/2014/main" id="{50961FE5-06D9-33CF-A50A-5354F580B6EB}"/>
              </a:ext>
            </a:extLst>
          </p:cNvPr>
          <p:cNvPicPr>
            <a:picLocks noChangeAspect="1"/>
          </p:cNvPicPr>
          <p:nvPr/>
        </p:nvPicPr>
        <p:blipFill>
          <a:blip r:embed="rId4"/>
          <a:stretch>
            <a:fillRect/>
          </a:stretch>
        </p:blipFill>
        <p:spPr>
          <a:xfrm>
            <a:off x="88212" y="2059158"/>
            <a:ext cx="6246283" cy="2496404"/>
          </a:xfrm>
          <a:prstGeom prst="rect">
            <a:avLst/>
          </a:prstGeom>
        </p:spPr>
      </p:pic>
      <p:sp>
        <p:nvSpPr>
          <p:cNvPr id="14" name="TextBox 13">
            <a:extLst>
              <a:ext uri="{FF2B5EF4-FFF2-40B4-BE49-F238E27FC236}">
                <a16:creationId xmlns:a16="http://schemas.microsoft.com/office/drawing/2014/main" id="{FA4030A5-C65D-4E5A-D78E-95EF2D6CB614}"/>
              </a:ext>
            </a:extLst>
          </p:cNvPr>
          <p:cNvSpPr txBox="1"/>
          <p:nvPr/>
        </p:nvSpPr>
        <p:spPr>
          <a:xfrm>
            <a:off x="6783915" y="1947333"/>
            <a:ext cx="465666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Empirical observation:</a:t>
            </a:r>
          </a:p>
          <a:p>
            <a:pPr marL="285750" indent="-285750">
              <a:buFont typeface="Arial"/>
              <a:buChar char="•"/>
            </a:pPr>
            <a:r>
              <a:rPr lang="en-US"/>
              <a:t>all 1</a:t>
            </a:r>
            <a:r>
              <a:rPr lang="en-US" baseline="30000"/>
              <a:t>st</a:t>
            </a:r>
            <a:r>
              <a:rPr lang="en-US"/>
              <a:t> order susceptibilities scale when defining a µ</a:t>
            </a:r>
            <a:r>
              <a:rPr lang="en-US" baseline="-25000"/>
              <a:t>B</a:t>
            </a:r>
            <a:r>
              <a:rPr lang="en-US"/>
              <a:t>-dependent temperature </a:t>
            </a:r>
            <a:r>
              <a:rPr lang="en-US" i="1"/>
              <a:t>T'(T,</a:t>
            </a:r>
            <a:r>
              <a:rPr lang="en-US" i="1">
                <a:ea typeface="+mn-lt"/>
                <a:cs typeface="+mn-lt"/>
              </a:rPr>
              <a:t> µ</a:t>
            </a:r>
            <a:r>
              <a:rPr lang="en-US" sz="1200" i="1" baseline="-25000">
                <a:ea typeface="+mn-lt"/>
                <a:cs typeface="+mn-lt"/>
              </a:rPr>
              <a:t>B</a:t>
            </a:r>
            <a:r>
              <a:rPr lang="en-US" i="1"/>
              <a:t>)</a:t>
            </a:r>
          </a:p>
          <a:p>
            <a:pPr marL="285750" indent="-285750">
              <a:buFont typeface="Arial"/>
              <a:buChar char="•"/>
            </a:pPr>
            <a:endParaRPr lang="en-US"/>
          </a:p>
          <a:p>
            <a:pPr marL="285750" indent="-285750">
              <a:buFont typeface="Arial"/>
              <a:buChar char="•"/>
            </a:pPr>
            <a:r>
              <a:rPr lang="en-US"/>
              <a:t>scales like:</a:t>
            </a:r>
          </a:p>
          <a:p>
            <a:pPr marL="285750" indent="-285750">
              <a:buFont typeface="Arial"/>
              <a:buChar char="•"/>
            </a:pPr>
            <a:endParaRPr lang="en-US"/>
          </a:p>
          <a:p>
            <a:pPr marL="285750" indent="-285750">
              <a:buFont typeface="Arial"/>
              <a:buChar char="•"/>
            </a:pPr>
            <a:endParaRPr lang="en-US"/>
          </a:p>
        </p:txBody>
      </p:sp>
      <p:pic>
        <p:nvPicPr>
          <p:cNvPr id="18" name="Picture 19">
            <a:extLst>
              <a:ext uri="{FF2B5EF4-FFF2-40B4-BE49-F238E27FC236}">
                <a16:creationId xmlns:a16="http://schemas.microsoft.com/office/drawing/2014/main" id="{9B86B73D-9F8B-0FFB-9F2D-E0883486521A}"/>
              </a:ext>
            </a:extLst>
          </p:cNvPr>
          <p:cNvPicPr>
            <a:picLocks noChangeAspect="1"/>
          </p:cNvPicPr>
          <p:nvPr/>
        </p:nvPicPr>
        <p:blipFill>
          <a:blip r:embed="rId5"/>
          <a:stretch>
            <a:fillRect/>
          </a:stretch>
        </p:blipFill>
        <p:spPr>
          <a:xfrm>
            <a:off x="8325380" y="3004079"/>
            <a:ext cx="2229909" cy="680509"/>
          </a:xfrm>
          <a:prstGeom prst="rect">
            <a:avLst/>
          </a:prstGeom>
        </p:spPr>
      </p:pic>
      <p:pic>
        <p:nvPicPr>
          <p:cNvPr id="20" name="Picture 21" descr="Chart&#10;&#10;Description automatically generated">
            <a:extLst>
              <a:ext uri="{FF2B5EF4-FFF2-40B4-BE49-F238E27FC236}">
                <a16:creationId xmlns:a16="http://schemas.microsoft.com/office/drawing/2014/main" id="{2835514C-E740-952B-7A6B-B0674481D540}"/>
              </a:ext>
            </a:extLst>
          </p:cNvPr>
          <p:cNvPicPr>
            <a:picLocks noChangeAspect="1"/>
          </p:cNvPicPr>
          <p:nvPr/>
        </p:nvPicPr>
        <p:blipFill>
          <a:blip r:embed="rId6"/>
          <a:stretch>
            <a:fillRect/>
          </a:stretch>
        </p:blipFill>
        <p:spPr>
          <a:xfrm>
            <a:off x="8047566" y="4067803"/>
            <a:ext cx="3706282" cy="2733477"/>
          </a:xfrm>
          <a:prstGeom prst="rect">
            <a:avLst/>
          </a:prstGeom>
        </p:spPr>
      </p:pic>
      <p:sp>
        <p:nvSpPr>
          <p:cNvPr id="22" name="TextBox 21">
            <a:extLst>
              <a:ext uri="{FF2B5EF4-FFF2-40B4-BE49-F238E27FC236}">
                <a16:creationId xmlns:a16="http://schemas.microsoft.com/office/drawing/2014/main" id="{928453BF-1FF5-1340-FCF8-6EDEC7A651CB}"/>
              </a:ext>
            </a:extLst>
          </p:cNvPr>
          <p:cNvSpPr txBox="1"/>
          <p:nvPr/>
        </p:nvSpPr>
        <p:spPr>
          <a:xfrm>
            <a:off x="497414" y="4455582"/>
            <a:ext cx="72813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one can thus redefine temperature and use an alternative expansion scheme:</a:t>
            </a:r>
          </a:p>
        </p:txBody>
      </p:sp>
      <p:pic>
        <p:nvPicPr>
          <p:cNvPr id="24" name="Picture 24" descr="Text&#10;&#10;Description automatically generated">
            <a:extLst>
              <a:ext uri="{FF2B5EF4-FFF2-40B4-BE49-F238E27FC236}">
                <a16:creationId xmlns:a16="http://schemas.microsoft.com/office/drawing/2014/main" id="{592C192A-2193-A9EF-7B93-415EB0852501}"/>
              </a:ext>
            </a:extLst>
          </p:cNvPr>
          <p:cNvPicPr>
            <a:picLocks noChangeAspect="1"/>
          </p:cNvPicPr>
          <p:nvPr/>
        </p:nvPicPr>
        <p:blipFill>
          <a:blip r:embed="rId7"/>
          <a:stretch>
            <a:fillRect/>
          </a:stretch>
        </p:blipFill>
        <p:spPr>
          <a:xfrm>
            <a:off x="1380066" y="4801201"/>
            <a:ext cx="4944533" cy="451765"/>
          </a:xfrm>
          <a:prstGeom prst="rect">
            <a:avLst/>
          </a:prstGeom>
        </p:spPr>
      </p:pic>
      <p:sp>
        <p:nvSpPr>
          <p:cNvPr id="25" name="TextBox 24">
            <a:extLst>
              <a:ext uri="{FF2B5EF4-FFF2-40B4-BE49-F238E27FC236}">
                <a16:creationId xmlns:a16="http://schemas.microsoft.com/office/drawing/2014/main" id="{E54C6FF3-391B-15C0-5E73-F13AC4E0F22B}"/>
              </a:ext>
            </a:extLst>
          </p:cNvPr>
          <p:cNvSpPr txBox="1"/>
          <p:nvPr/>
        </p:nvSpPr>
        <p:spPr>
          <a:xfrm>
            <a:off x="497413" y="5302248"/>
            <a:ext cx="72813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with alternative expansion coefficients </a:t>
            </a:r>
            <a:r>
              <a:rPr lang="en-US" i="1">
                <a:ea typeface="+mn-lt"/>
                <a:cs typeface="+mn-lt"/>
              </a:rPr>
              <a:t>κ</a:t>
            </a:r>
            <a:r>
              <a:rPr lang="en-US"/>
              <a:t>, related to susceptibilities:</a:t>
            </a:r>
          </a:p>
        </p:txBody>
      </p:sp>
      <p:pic>
        <p:nvPicPr>
          <p:cNvPr id="26" name="Picture 26">
            <a:extLst>
              <a:ext uri="{FF2B5EF4-FFF2-40B4-BE49-F238E27FC236}">
                <a16:creationId xmlns:a16="http://schemas.microsoft.com/office/drawing/2014/main" id="{8575BFD7-2919-B3F4-A993-BE05467EA368}"/>
              </a:ext>
            </a:extLst>
          </p:cNvPr>
          <p:cNvPicPr>
            <a:picLocks noChangeAspect="1"/>
          </p:cNvPicPr>
          <p:nvPr/>
        </p:nvPicPr>
        <p:blipFill>
          <a:blip r:embed="rId8"/>
          <a:stretch>
            <a:fillRect/>
          </a:stretch>
        </p:blipFill>
        <p:spPr>
          <a:xfrm>
            <a:off x="472143" y="5799516"/>
            <a:ext cx="1816226" cy="627570"/>
          </a:xfrm>
          <a:prstGeom prst="rect">
            <a:avLst/>
          </a:prstGeom>
        </p:spPr>
      </p:pic>
      <p:pic>
        <p:nvPicPr>
          <p:cNvPr id="27" name="Picture 27" descr="Text&#10;&#10;Description automatically generated">
            <a:extLst>
              <a:ext uri="{FF2B5EF4-FFF2-40B4-BE49-F238E27FC236}">
                <a16:creationId xmlns:a16="http://schemas.microsoft.com/office/drawing/2014/main" id="{CE52F080-BC18-6B53-92B6-7AD05C752EEC}"/>
              </a:ext>
            </a:extLst>
          </p:cNvPr>
          <p:cNvPicPr>
            <a:picLocks noChangeAspect="1"/>
          </p:cNvPicPr>
          <p:nvPr/>
        </p:nvPicPr>
        <p:blipFill>
          <a:blip r:embed="rId9"/>
          <a:stretch>
            <a:fillRect/>
          </a:stretch>
        </p:blipFill>
        <p:spPr>
          <a:xfrm>
            <a:off x="2643984" y="5785418"/>
            <a:ext cx="5568950" cy="655382"/>
          </a:xfrm>
          <a:prstGeom prst="rect">
            <a:avLst/>
          </a:prstGeom>
        </p:spPr>
      </p:pic>
      <p:sp>
        <p:nvSpPr>
          <p:cNvPr id="4" name="Rectangle 3">
            <a:extLst>
              <a:ext uri="{FF2B5EF4-FFF2-40B4-BE49-F238E27FC236}">
                <a16:creationId xmlns:a16="http://schemas.microsoft.com/office/drawing/2014/main" id="{DD530B32-8E81-CF0F-7E28-1DE6C8669054}"/>
              </a:ext>
            </a:extLst>
          </p:cNvPr>
          <p:cNvSpPr/>
          <p:nvPr/>
        </p:nvSpPr>
        <p:spPr>
          <a:xfrm>
            <a:off x="8361405" y="3047999"/>
            <a:ext cx="2213918" cy="61783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72CA85-94E4-43C8-369E-F480240CF5C1}"/>
              </a:ext>
            </a:extLst>
          </p:cNvPr>
          <p:cNvSpPr/>
          <p:nvPr/>
        </p:nvSpPr>
        <p:spPr>
          <a:xfrm>
            <a:off x="1019100" y="6500895"/>
            <a:ext cx="4604146" cy="276999"/>
          </a:xfrm>
          <a:prstGeom prst="rect">
            <a:avLst/>
          </a:prstGeom>
        </p:spPr>
        <p:txBody>
          <a:bodyPr wrap="none" lIns="91440" tIns="45720" rIns="91440" bIns="45720" anchor="t">
            <a:spAutoFit/>
          </a:bodyPr>
          <a:lstStyle/>
          <a:p>
            <a:r>
              <a:rPr lang="en-US" sz="1200">
                <a:solidFill>
                  <a:srgbClr val="3C78D8"/>
                </a:solidFill>
                <a:latin typeface="Arial"/>
                <a:cs typeface="Arial"/>
              </a:rPr>
              <a:t>M. </a:t>
            </a:r>
            <a:r>
              <a:rPr lang="en-US" sz="1200" err="1">
                <a:solidFill>
                  <a:srgbClr val="3C78D8"/>
                </a:solidFill>
                <a:latin typeface="Arial"/>
                <a:cs typeface="Arial"/>
              </a:rPr>
              <a:t>Kahangirwe</a:t>
            </a:r>
            <a:r>
              <a:rPr lang="en-US" sz="1200">
                <a:solidFill>
                  <a:srgbClr val="3C78D8"/>
                </a:solidFill>
                <a:latin typeface="Arial"/>
                <a:cs typeface="Arial"/>
              </a:rPr>
              <a:t>, J.J., C. Ratti et al., </a:t>
            </a:r>
            <a:r>
              <a:rPr lang="en-US" sz="1200">
                <a:solidFill>
                  <a:srgbClr val="3C78D8"/>
                </a:solidFill>
                <a:latin typeface="Arial"/>
                <a:ea typeface="+mn-lt"/>
                <a:cs typeface="Arial"/>
              </a:rPr>
              <a:t>PRD (2024); </a:t>
            </a:r>
            <a:r>
              <a:rPr lang="en-US" sz="1200">
                <a:solidFill>
                  <a:srgbClr val="3C78D8"/>
                </a:solidFill>
                <a:ea typeface="+mn-lt"/>
                <a:cs typeface="+mn-lt"/>
                <a:hlinkClick r:id="rId10"/>
              </a:rPr>
              <a:t>arXiv:2402.08636</a:t>
            </a:r>
            <a:endParaRPr lang="en-US" sz="1200">
              <a:solidFill>
                <a:srgbClr val="3C78D8"/>
              </a:solidFill>
              <a:latin typeface="Arial"/>
              <a:cs typeface="Arial"/>
            </a:endParaRPr>
          </a:p>
        </p:txBody>
      </p:sp>
      <p:sp>
        <p:nvSpPr>
          <p:cNvPr id="8" name="TextBox 7">
            <a:extLst>
              <a:ext uri="{FF2B5EF4-FFF2-40B4-BE49-F238E27FC236}">
                <a16:creationId xmlns:a16="http://schemas.microsoft.com/office/drawing/2014/main" id="{E645BD6A-0334-C9C3-001E-1C5B707CF1EB}"/>
              </a:ext>
            </a:extLst>
          </p:cNvPr>
          <p:cNvSpPr txBox="1"/>
          <p:nvPr/>
        </p:nvSpPr>
        <p:spPr>
          <a:xfrm>
            <a:off x="8804189" y="3593756"/>
            <a:ext cx="1328351" cy="379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t>Main identity</a:t>
            </a:r>
          </a:p>
        </p:txBody>
      </p:sp>
      <p:sp>
        <p:nvSpPr>
          <p:cNvPr id="35" name="Title 1">
            <a:extLst>
              <a:ext uri="{FF2B5EF4-FFF2-40B4-BE49-F238E27FC236}">
                <a16:creationId xmlns:a16="http://schemas.microsoft.com/office/drawing/2014/main" id="{60DBEC05-E70C-0CFD-0F3C-E37CEBABAAB5}"/>
              </a:ext>
            </a:extLst>
          </p:cNvPr>
          <p:cNvSpPr>
            <a:spLocks noGrp="1"/>
          </p:cNvSpPr>
          <p:nvPr/>
        </p:nvSpPr>
        <p:spPr>
          <a:xfrm>
            <a:off x="772607" y="468461"/>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2D Ising-</a:t>
            </a:r>
            <a:r>
              <a:rPr lang="en-US" err="1">
                <a:ea typeface="+mj-lt"/>
                <a:cs typeface="+mj-lt"/>
              </a:rPr>
              <a:t>T.Ex.S</a:t>
            </a:r>
            <a:r>
              <a:rPr lang="en-US">
                <a:ea typeface="+mj-lt"/>
                <a:cs typeface="+mj-lt"/>
              </a:rPr>
              <a:t> Equation of state from l-QCD</a:t>
            </a:r>
          </a:p>
        </p:txBody>
      </p:sp>
      <p:sp>
        <p:nvSpPr>
          <p:cNvPr id="37" name="TextBox 2">
            <a:extLst>
              <a:ext uri="{FF2B5EF4-FFF2-40B4-BE49-F238E27FC236}">
                <a16:creationId xmlns:a16="http://schemas.microsoft.com/office/drawing/2014/main" id="{B7CB41C3-1A40-7226-9E2B-F2021107048A}"/>
              </a:ext>
            </a:extLst>
          </p:cNvPr>
          <p:cNvSpPr txBox="1"/>
          <p:nvPr/>
        </p:nvSpPr>
        <p:spPr>
          <a:xfrm>
            <a:off x="758230" y="1443894"/>
            <a:ext cx="517218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accent1"/>
                </a:solidFill>
              </a:rPr>
              <a:t>Range: 30 MeV &lt; T &lt; 800 MeV</a:t>
            </a:r>
            <a:r>
              <a:rPr lang="en-US">
                <a:solidFill>
                  <a:schemeClr val="accent1"/>
                </a:solidFill>
                <a:latin typeface="Tw Cen MT"/>
                <a:cs typeface="Calibri"/>
              </a:rPr>
              <a:t>  ;  </a:t>
            </a:r>
            <a:r>
              <a:rPr lang="el-GR">
                <a:solidFill>
                  <a:schemeClr val="accent1"/>
                </a:solidFill>
                <a:latin typeface="Calibri"/>
                <a:cs typeface="Calibri"/>
              </a:rPr>
              <a:t>μ</a:t>
            </a:r>
            <a:r>
              <a:rPr lang="en-US" baseline="-25000">
                <a:solidFill>
                  <a:schemeClr val="accent1"/>
                </a:solidFill>
              </a:rPr>
              <a:t>B/Q/S </a:t>
            </a:r>
            <a:r>
              <a:rPr lang="en-US">
                <a:solidFill>
                  <a:schemeClr val="accent1"/>
                </a:solidFill>
              </a:rPr>
              <a:t>&lt; 700 MeV</a:t>
            </a:r>
            <a:endParaRPr lang="en-US" baseline="-25000">
              <a:solidFill>
                <a:schemeClr val="accent1"/>
              </a:solidFill>
            </a:endParaRPr>
          </a:p>
        </p:txBody>
      </p:sp>
      <p:sp>
        <p:nvSpPr>
          <p:cNvPr id="41" name="Rectangle: Rounded Corners 12">
            <a:extLst>
              <a:ext uri="{FF2B5EF4-FFF2-40B4-BE49-F238E27FC236}">
                <a16:creationId xmlns:a16="http://schemas.microsoft.com/office/drawing/2014/main" id="{2C0CF416-8772-6875-5195-79D864B0AC5F}"/>
              </a:ext>
            </a:extLst>
          </p:cNvPr>
          <p:cNvSpPr/>
          <p:nvPr/>
        </p:nvSpPr>
        <p:spPr>
          <a:xfrm rot="780000">
            <a:off x="10592822" y="107140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solidFill>
                  <a:srgbClr val="FF0000"/>
                </a:solidFill>
              </a:rPr>
              <a:t>α-RELEASE</a:t>
            </a:r>
          </a:p>
        </p:txBody>
      </p:sp>
    </p:spTree>
    <p:extLst>
      <p:ext uri="{BB962C8B-B14F-4D97-AF65-F5344CB8AC3E}">
        <p14:creationId xmlns:p14="http://schemas.microsoft.com/office/powerpoint/2010/main" val="292631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C4091363-09EA-7F37-128F-73FC0A72D793}"/>
              </a:ext>
            </a:extLst>
          </p:cNvPr>
          <p:cNvSpPr txBox="1"/>
          <p:nvPr/>
        </p:nvSpPr>
        <p:spPr>
          <a:xfrm>
            <a:off x="9001622" y="296741"/>
            <a:ext cx="2836574" cy="338554"/>
          </a:xfrm>
          <a:prstGeom prst="rect">
            <a:avLst/>
          </a:prstGeom>
          <a:noFill/>
        </p:spPr>
        <p:txBody>
          <a:bodyPr wrap="square" rtlCol="0">
            <a:spAutoFit/>
          </a:bodyPr>
          <a:lstStyle/>
          <a:p>
            <a:pPr algn="r"/>
            <a:r>
              <a:rPr lang="en-US" sz="1600">
                <a:solidFill>
                  <a:schemeClr val="accent1"/>
                </a:solidFill>
              </a:rPr>
              <a:t>Ratti’s group</a:t>
            </a:r>
          </a:p>
        </p:txBody>
      </p:sp>
      <p:sp>
        <p:nvSpPr>
          <p:cNvPr id="10" name="Slide Number Placeholder 5">
            <a:extLst>
              <a:ext uri="{FF2B5EF4-FFF2-40B4-BE49-F238E27FC236}">
                <a16:creationId xmlns:a16="http://schemas.microsoft.com/office/drawing/2014/main" id="{D9FF37CD-8D9C-074B-8A35-9C8DF0178478}"/>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19</a:t>
            </a:fld>
            <a:endParaRPr lang="en-US" sz="1400" b="1"/>
          </a:p>
        </p:txBody>
      </p:sp>
      <p:sp>
        <p:nvSpPr>
          <p:cNvPr id="24" name="TextBox 1">
            <a:extLst>
              <a:ext uri="{FF2B5EF4-FFF2-40B4-BE49-F238E27FC236}">
                <a16:creationId xmlns:a16="http://schemas.microsoft.com/office/drawing/2014/main" id="{9038A3EC-7F45-A005-ADE4-35E8B577837A}"/>
              </a:ext>
            </a:extLst>
          </p:cNvPr>
          <p:cNvSpPr txBox="1"/>
          <p:nvPr/>
        </p:nvSpPr>
        <p:spPr>
          <a:xfrm>
            <a:off x="265486" y="2054630"/>
            <a:ext cx="4878513" cy="77046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1200"/>
              </a:spcBef>
              <a:spcAft>
                <a:spcPts val="200"/>
              </a:spcAft>
            </a:pPr>
            <a:r>
              <a:rPr lang="en-US">
                <a:ea typeface="+mn-lt"/>
                <a:cs typeface="+mn-lt"/>
              </a:rPr>
              <a:t>Implement scaling behavior of 3D-Ising model </a:t>
            </a:r>
            <a:r>
              <a:rPr lang="en-US" err="1">
                <a:ea typeface="+mn-lt"/>
                <a:cs typeface="+mn-lt"/>
              </a:rPr>
              <a:t>EoS</a:t>
            </a:r>
            <a:r>
              <a:rPr lang="en-US">
                <a:ea typeface="+mn-lt"/>
                <a:cs typeface="+mn-lt"/>
              </a:rPr>
              <a:t>:</a:t>
            </a:r>
          </a:p>
          <a:p>
            <a:pPr marL="285750" indent="-285750">
              <a:lnSpc>
                <a:spcPct val="90000"/>
              </a:lnSpc>
              <a:spcBef>
                <a:spcPts val="1200"/>
              </a:spcBef>
              <a:spcAft>
                <a:spcPts val="200"/>
              </a:spcAft>
              <a:buFont typeface="Arial,Sans-Serif" charset="0"/>
              <a:buChar char="•"/>
            </a:pPr>
            <a:r>
              <a:rPr lang="en-US">
                <a:ea typeface="+mn-lt"/>
                <a:cs typeface="+mn-lt"/>
              </a:rPr>
              <a:t>Define map from 3D-Ising model to QCD</a:t>
            </a:r>
          </a:p>
        </p:txBody>
      </p:sp>
      <p:pic>
        <p:nvPicPr>
          <p:cNvPr id="30" name="Picture 29">
            <a:extLst>
              <a:ext uri="{FF2B5EF4-FFF2-40B4-BE49-F238E27FC236}">
                <a16:creationId xmlns:a16="http://schemas.microsoft.com/office/drawing/2014/main" id="{0F033C7C-DDC8-D035-7521-AD53C292D906}"/>
              </a:ext>
            </a:extLst>
          </p:cNvPr>
          <p:cNvPicPr>
            <a:picLocks noChangeAspect="1"/>
          </p:cNvPicPr>
          <p:nvPr/>
        </p:nvPicPr>
        <p:blipFill>
          <a:blip r:embed="rId3"/>
          <a:stretch>
            <a:fillRect/>
          </a:stretch>
        </p:blipFill>
        <p:spPr>
          <a:xfrm>
            <a:off x="767628" y="5602457"/>
            <a:ext cx="6096000" cy="560642"/>
          </a:xfrm>
          <a:prstGeom prst="rect">
            <a:avLst/>
          </a:prstGeom>
        </p:spPr>
      </p:pic>
      <p:pic>
        <p:nvPicPr>
          <p:cNvPr id="31" name="Picture 30" descr="A black text with black letters&#10;&#10;Description automatically generated">
            <a:extLst>
              <a:ext uri="{FF2B5EF4-FFF2-40B4-BE49-F238E27FC236}">
                <a16:creationId xmlns:a16="http://schemas.microsoft.com/office/drawing/2014/main" id="{327FEE81-63AC-DE5C-062D-E84631B01806}"/>
              </a:ext>
            </a:extLst>
          </p:cNvPr>
          <p:cNvPicPr>
            <a:picLocks noChangeAspect="1"/>
          </p:cNvPicPr>
          <p:nvPr/>
        </p:nvPicPr>
        <p:blipFill>
          <a:blip r:embed="rId4"/>
          <a:stretch>
            <a:fillRect/>
          </a:stretch>
        </p:blipFill>
        <p:spPr>
          <a:xfrm>
            <a:off x="3482958" y="4572633"/>
            <a:ext cx="2844800" cy="547925"/>
          </a:xfrm>
          <a:prstGeom prst="rect">
            <a:avLst/>
          </a:prstGeom>
        </p:spPr>
      </p:pic>
      <p:pic>
        <p:nvPicPr>
          <p:cNvPr id="32" name="Picture 31" descr="A black text on a white background&#10;&#10;Description automatically generated">
            <a:extLst>
              <a:ext uri="{FF2B5EF4-FFF2-40B4-BE49-F238E27FC236}">
                <a16:creationId xmlns:a16="http://schemas.microsoft.com/office/drawing/2014/main" id="{E4DE58B7-8EF7-A9A0-1265-EC2DCAB72312}"/>
              </a:ext>
            </a:extLst>
          </p:cNvPr>
          <p:cNvPicPr>
            <a:picLocks noChangeAspect="1"/>
          </p:cNvPicPr>
          <p:nvPr/>
        </p:nvPicPr>
        <p:blipFill>
          <a:blip r:embed="rId5"/>
          <a:stretch>
            <a:fillRect/>
          </a:stretch>
        </p:blipFill>
        <p:spPr>
          <a:xfrm>
            <a:off x="7955006" y="6151527"/>
            <a:ext cx="3166213" cy="557584"/>
          </a:xfrm>
          <a:prstGeom prst="rect">
            <a:avLst/>
          </a:prstGeom>
        </p:spPr>
      </p:pic>
      <p:sp>
        <p:nvSpPr>
          <p:cNvPr id="4" name="TextBox 3">
            <a:extLst>
              <a:ext uri="{FF2B5EF4-FFF2-40B4-BE49-F238E27FC236}">
                <a16:creationId xmlns:a16="http://schemas.microsoft.com/office/drawing/2014/main" id="{281D1EB3-30AE-2937-05DC-CD138A4931E2}"/>
              </a:ext>
            </a:extLst>
          </p:cNvPr>
          <p:cNvSpPr txBox="1"/>
          <p:nvPr/>
        </p:nvSpPr>
        <p:spPr>
          <a:xfrm>
            <a:off x="265670" y="3097426"/>
            <a:ext cx="48850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endParaRPr lang="en-US">
              <a:cs typeface="Arial"/>
            </a:endParaRPr>
          </a:p>
          <a:p>
            <a:pPr marL="285750" indent="-285750">
              <a:buFont typeface="Arial,Sans-Serif"/>
              <a:buChar char="•"/>
            </a:pPr>
            <a:r>
              <a:rPr lang="en-US">
                <a:cs typeface="Arial"/>
              </a:rPr>
              <a:t>Estimate contribution to Taylor coefficients from 3D-Ising model critical point​</a:t>
            </a:r>
            <a:br>
              <a:rPr lang="en-US">
                <a:cs typeface="Arial"/>
              </a:rPr>
            </a:br>
            <a:r>
              <a:rPr lang="en-US">
                <a:cs typeface="Arial"/>
              </a:rPr>
              <a:t>​​</a:t>
            </a:r>
            <a:endParaRPr lang="en-US"/>
          </a:p>
        </p:txBody>
      </p:sp>
      <p:sp>
        <p:nvSpPr>
          <p:cNvPr id="6" name="TextBox 5">
            <a:extLst>
              <a:ext uri="{FF2B5EF4-FFF2-40B4-BE49-F238E27FC236}">
                <a16:creationId xmlns:a16="http://schemas.microsoft.com/office/drawing/2014/main" id="{4F72F36D-10B2-B322-CA0E-75F72386BD2D}"/>
              </a:ext>
            </a:extLst>
          </p:cNvPr>
          <p:cNvSpPr txBox="1"/>
          <p:nvPr/>
        </p:nvSpPr>
        <p:spPr>
          <a:xfrm>
            <a:off x="265669" y="4600833"/>
            <a:ext cx="35566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cs typeface="Arial"/>
              </a:rPr>
              <a:t>Reconstruct full baryon density​</a:t>
            </a:r>
            <a:br>
              <a:rPr lang="en-US">
                <a:cs typeface="Arial"/>
              </a:rPr>
            </a:br>
            <a:r>
              <a:rPr lang="en-US">
                <a:cs typeface="Arial"/>
              </a:rPr>
              <a:t>​</a:t>
            </a:r>
            <a:br>
              <a:rPr lang="en-US">
                <a:cs typeface="Arial"/>
              </a:rPr>
            </a:br>
            <a:r>
              <a:rPr lang="en-US">
                <a:cs typeface="Arial"/>
              </a:rPr>
              <a:t>with​</a:t>
            </a:r>
            <a:endParaRPr lang="en-US"/>
          </a:p>
          <a:p>
            <a:endParaRPr lang="en-US"/>
          </a:p>
        </p:txBody>
      </p:sp>
      <p:pic>
        <p:nvPicPr>
          <p:cNvPr id="2" name="Picture 1" descr="A screenshot of a computer screen&#10;&#10;Description automatically generated">
            <a:extLst>
              <a:ext uri="{FF2B5EF4-FFF2-40B4-BE49-F238E27FC236}">
                <a16:creationId xmlns:a16="http://schemas.microsoft.com/office/drawing/2014/main" id="{8D252B95-3450-E479-16C6-746DF231DCB8}"/>
              </a:ext>
            </a:extLst>
          </p:cNvPr>
          <p:cNvPicPr>
            <a:picLocks noChangeAspect="1"/>
          </p:cNvPicPr>
          <p:nvPr/>
        </p:nvPicPr>
        <p:blipFill>
          <a:blip r:embed="rId6"/>
          <a:stretch>
            <a:fillRect/>
          </a:stretch>
        </p:blipFill>
        <p:spPr>
          <a:xfrm>
            <a:off x="5076567" y="1764161"/>
            <a:ext cx="7033054" cy="3823947"/>
          </a:xfrm>
          <a:prstGeom prst="rect">
            <a:avLst/>
          </a:prstGeom>
        </p:spPr>
      </p:pic>
      <p:sp>
        <p:nvSpPr>
          <p:cNvPr id="13" name="Rectangle 12">
            <a:extLst>
              <a:ext uri="{FF2B5EF4-FFF2-40B4-BE49-F238E27FC236}">
                <a16:creationId xmlns:a16="http://schemas.microsoft.com/office/drawing/2014/main" id="{A10C4309-937D-00AF-D7EC-F0944597192F}"/>
              </a:ext>
            </a:extLst>
          </p:cNvPr>
          <p:cNvSpPr/>
          <p:nvPr/>
        </p:nvSpPr>
        <p:spPr>
          <a:xfrm>
            <a:off x="1019100" y="6500895"/>
            <a:ext cx="4604146" cy="276999"/>
          </a:xfrm>
          <a:prstGeom prst="rect">
            <a:avLst/>
          </a:prstGeom>
        </p:spPr>
        <p:txBody>
          <a:bodyPr wrap="none" lIns="91440" tIns="45720" rIns="91440" bIns="45720" anchor="t">
            <a:spAutoFit/>
          </a:bodyPr>
          <a:lstStyle/>
          <a:p>
            <a:r>
              <a:rPr lang="en-US" sz="1200">
                <a:solidFill>
                  <a:srgbClr val="3C78D8"/>
                </a:solidFill>
                <a:latin typeface="Arial"/>
                <a:cs typeface="Arial"/>
              </a:rPr>
              <a:t>M. </a:t>
            </a:r>
            <a:r>
              <a:rPr lang="en-US" sz="1200" err="1">
                <a:solidFill>
                  <a:srgbClr val="3C78D8"/>
                </a:solidFill>
                <a:latin typeface="Arial"/>
                <a:cs typeface="Arial"/>
              </a:rPr>
              <a:t>Kahangirwe</a:t>
            </a:r>
            <a:r>
              <a:rPr lang="en-US" sz="1200">
                <a:solidFill>
                  <a:srgbClr val="3C78D8"/>
                </a:solidFill>
                <a:latin typeface="Arial"/>
                <a:cs typeface="Arial"/>
              </a:rPr>
              <a:t>, J.J., C. Ratti et al., </a:t>
            </a:r>
            <a:r>
              <a:rPr lang="en-US" sz="1200">
                <a:solidFill>
                  <a:srgbClr val="3C78D8"/>
                </a:solidFill>
                <a:latin typeface="Arial"/>
                <a:ea typeface="+mn-lt"/>
                <a:cs typeface="Arial"/>
              </a:rPr>
              <a:t>PRD (2024); </a:t>
            </a:r>
            <a:r>
              <a:rPr lang="en-US" sz="1200">
                <a:solidFill>
                  <a:srgbClr val="3C78D8"/>
                </a:solidFill>
                <a:ea typeface="+mn-lt"/>
                <a:cs typeface="+mn-lt"/>
                <a:hlinkClick r:id="rId7"/>
              </a:rPr>
              <a:t>arXiv:2402.08636</a:t>
            </a:r>
            <a:endParaRPr lang="en-US" sz="1200">
              <a:solidFill>
                <a:srgbClr val="3C78D8"/>
              </a:solidFill>
              <a:latin typeface="Arial"/>
              <a:cs typeface="Arial"/>
            </a:endParaRPr>
          </a:p>
        </p:txBody>
      </p:sp>
      <p:sp>
        <p:nvSpPr>
          <p:cNvPr id="15" name="Title 1">
            <a:extLst>
              <a:ext uri="{FF2B5EF4-FFF2-40B4-BE49-F238E27FC236}">
                <a16:creationId xmlns:a16="http://schemas.microsoft.com/office/drawing/2014/main" id="{BB92762C-17E6-9E42-10CA-FDF9BE2CD901}"/>
              </a:ext>
            </a:extLst>
          </p:cNvPr>
          <p:cNvSpPr>
            <a:spLocks noGrp="1"/>
          </p:cNvSpPr>
          <p:nvPr/>
        </p:nvSpPr>
        <p:spPr>
          <a:xfrm>
            <a:off x="772607" y="468461"/>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2D Ising-</a:t>
            </a:r>
            <a:r>
              <a:rPr lang="en-US" err="1">
                <a:ea typeface="+mj-lt"/>
                <a:cs typeface="+mj-lt"/>
              </a:rPr>
              <a:t>T.Ex.S</a:t>
            </a:r>
            <a:r>
              <a:rPr lang="en-US">
                <a:ea typeface="+mj-lt"/>
                <a:cs typeface="+mj-lt"/>
              </a:rPr>
              <a:t> Equation of state from l-QCD</a:t>
            </a:r>
          </a:p>
        </p:txBody>
      </p:sp>
      <p:sp>
        <p:nvSpPr>
          <p:cNvPr id="17" name="TextBox 2">
            <a:extLst>
              <a:ext uri="{FF2B5EF4-FFF2-40B4-BE49-F238E27FC236}">
                <a16:creationId xmlns:a16="http://schemas.microsoft.com/office/drawing/2014/main" id="{94853F62-7F5C-A019-DFDC-701C853B9BFB}"/>
              </a:ext>
            </a:extLst>
          </p:cNvPr>
          <p:cNvSpPr txBox="1"/>
          <p:nvPr/>
        </p:nvSpPr>
        <p:spPr>
          <a:xfrm>
            <a:off x="758230" y="1443894"/>
            <a:ext cx="517218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accent1"/>
                </a:solidFill>
              </a:rPr>
              <a:t>Range: 30 MeV &lt; T &lt; 800 MeV</a:t>
            </a:r>
            <a:r>
              <a:rPr lang="en-US">
                <a:solidFill>
                  <a:schemeClr val="accent1"/>
                </a:solidFill>
                <a:latin typeface="Tw Cen MT"/>
                <a:cs typeface="Calibri"/>
              </a:rPr>
              <a:t>  ;  </a:t>
            </a:r>
            <a:r>
              <a:rPr lang="el-GR">
                <a:solidFill>
                  <a:schemeClr val="accent1"/>
                </a:solidFill>
                <a:latin typeface="Calibri"/>
                <a:cs typeface="Calibri"/>
              </a:rPr>
              <a:t>μ</a:t>
            </a:r>
            <a:r>
              <a:rPr lang="en-US" baseline="-25000">
                <a:solidFill>
                  <a:schemeClr val="accent1"/>
                </a:solidFill>
              </a:rPr>
              <a:t>B/Q/S </a:t>
            </a:r>
            <a:r>
              <a:rPr lang="en-US">
                <a:solidFill>
                  <a:schemeClr val="accent1"/>
                </a:solidFill>
              </a:rPr>
              <a:t>&lt; 700 MeV</a:t>
            </a:r>
            <a:endParaRPr lang="en-US" baseline="-25000">
              <a:solidFill>
                <a:schemeClr val="accent1"/>
              </a:solidFill>
            </a:endParaRPr>
          </a:p>
        </p:txBody>
      </p:sp>
      <p:sp>
        <p:nvSpPr>
          <p:cNvPr id="19" name="Rectangle: Rounded Corners 12">
            <a:extLst>
              <a:ext uri="{FF2B5EF4-FFF2-40B4-BE49-F238E27FC236}">
                <a16:creationId xmlns:a16="http://schemas.microsoft.com/office/drawing/2014/main" id="{0DAA05DE-A58A-D5EF-4B3B-D0EDC0858850}"/>
              </a:ext>
            </a:extLst>
          </p:cNvPr>
          <p:cNvSpPr/>
          <p:nvPr/>
        </p:nvSpPr>
        <p:spPr>
          <a:xfrm rot="780000">
            <a:off x="10592822" y="107140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solidFill>
                  <a:srgbClr val="FF0000"/>
                </a:solidFill>
              </a:rPr>
              <a:t>α-RELEASE</a:t>
            </a:r>
          </a:p>
        </p:txBody>
      </p:sp>
      <p:pic>
        <p:nvPicPr>
          <p:cNvPr id="7" name="Picture 6" descr="A group of blue and white cubes&#10;&#10;Description automatically generated">
            <a:extLst>
              <a:ext uri="{FF2B5EF4-FFF2-40B4-BE49-F238E27FC236}">
                <a16:creationId xmlns:a16="http://schemas.microsoft.com/office/drawing/2014/main" id="{6BC3D861-E35A-C071-F1C4-8640810B997C}"/>
              </a:ext>
            </a:extLst>
          </p:cNvPr>
          <p:cNvPicPr>
            <a:picLocks/>
          </p:cNvPicPr>
          <p:nvPr/>
        </p:nvPicPr>
        <p:blipFill>
          <a:blip r:embed="rId8"/>
          <a:stretch>
            <a:fillRect/>
          </a:stretch>
        </p:blipFill>
        <p:spPr>
          <a:xfrm>
            <a:off x="-902" y="6142723"/>
            <a:ext cx="891323" cy="731160"/>
          </a:xfrm>
          <a:prstGeom prst="rect">
            <a:avLst/>
          </a:prstGeom>
        </p:spPr>
      </p:pic>
    </p:spTree>
    <p:extLst>
      <p:ext uri="{BB962C8B-B14F-4D97-AF65-F5344CB8AC3E}">
        <p14:creationId xmlns:p14="http://schemas.microsoft.com/office/powerpoint/2010/main" val="98214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352743" y="540186"/>
            <a:ext cx="3761243" cy="2976229"/>
          </a:xfrm>
          <a:prstGeom prst="rect">
            <a:avLst/>
          </a:prstGeom>
        </p:spPr>
      </p:pic>
      <p:pic>
        <p:nvPicPr>
          <p:cNvPr id="6" name="Picture 5"/>
          <p:cNvPicPr>
            <a:picLocks noChangeAspect="1"/>
          </p:cNvPicPr>
          <p:nvPr/>
        </p:nvPicPr>
        <p:blipFill>
          <a:blip r:embed="rId4"/>
          <a:stretch>
            <a:fillRect/>
          </a:stretch>
        </p:blipFill>
        <p:spPr>
          <a:xfrm>
            <a:off x="3566253" y="4661655"/>
            <a:ext cx="4293972" cy="2175612"/>
          </a:xfrm>
          <a:prstGeom prst="rect">
            <a:avLst/>
          </a:prstGeom>
        </p:spPr>
      </p:pic>
      <p:sp>
        <p:nvSpPr>
          <p:cNvPr id="11" name="Rounded Rectangle 10"/>
          <p:cNvSpPr/>
          <p:nvPr/>
        </p:nvSpPr>
        <p:spPr>
          <a:xfrm>
            <a:off x="8421772" y="320095"/>
            <a:ext cx="3619298" cy="337831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791" y="563156"/>
            <a:ext cx="3031550" cy="1516315"/>
          </a:xfrm>
        </p:spPr>
        <p:txBody>
          <a:bodyPr/>
          <a:lstStyle/>
          <a:p>
            <a:r>
              <a:rPr lang="en-US"/>
              <a:t>Motivating </a:t>
            </a:r>
            <a:br>
              <a:rPr lang="en-US"/>
            </a:br>
            <a:r>
              <a:rPr lang="en-US"/>
              <a:t>science goals</a:t>
            </a:r>
          </a:p>
        </p:txBody>
      </p:sp>
      <p:sp>
        <p:nvSpPr>
          <p:cNvPr id="5" name="Text Placeholder 3"/>
          <p:cNvSpPr>
            <a:spLocks noGrp="1"/>
          </p:cNvSpPr>
          <p:nvPr>
            <p:ph type="body" sz="half" idx="2"/>
          </p:nvPr>
        </p:nvSpPr>
        <p:spPr>
          <a:xfrm>
            <a:off x="222028" y="2031255"/>
            <a:ext cx="3200400" cy="2408492"/>
          </a:xfrm>
        </p:spPr>
        <p:txBody>
          <a:bodyPr vert="horz" lIns="91440" tIns="45720" rIns="91440" bIns="45720" rtlCol="0" anchor="t">
            <a:noAutofit/>
          </a:bodyPr>
          <a:lstStyle/>
          <a:p>
            <a:pPr marL="285750" indent="-285750">
              <a:buClr>
                <a:srgbClr val="1CADE4"/>
              </a:buClr>
              <a:buFont typeface="Arial,Sans-Serif"/>
              <a:buChar char="•"/>
            </a:pPr>
            <a:r>
              <a:rPr lang="en-US" sz="1800">
                <a:latin typeface="TW Cen MT"/>
              </a:rPr>
              <a:t>Where is the transition line at high density?</a:t>
            </a:r>
          </a:p>
          <a:p>
            <a:pPr marL="285750" indent="-285750">
              <a:buClrTx/>
              <a:buFont typeface="Arial"/>
              <a:buChar char="•"/>
            </a:pPr>
            <a:r>
              <a:rPr lang="en-US" sz="1800"/>
              <a:t>Is there a critical point in the QCD phase diagram?</a:t>
            </a:r>
            <a:endParaRPr lang="en-US"/>
          </a:p>
          <a:p>
            <a:pPr marL="285750" indent="-285750">
              <a:buClrTx/>
              <a:buFont typeface="Arial"/>
              <a:buChar char="•"/>
            </a:pPr>
            <a:r>
              <a:rPr lang="en-US" sz="1800"/>
              <a:t>What are the degrees of freedom in the vicinity of the phase transition?</a:t>
            </a:r>
          </a:p>
        </p:txBody>
      </p:sp>
      <p:cxnSp>
        <p:nvCxnSpPr>
          <p:cNvPr id="8" name="Straight Arrow Connector 7"/>
          <p:cNvCxnSpPr>
            <a:cxnSpLocks/>
          </p:cNvCxnSpPr>
          <p:nvPr/>
        </p:nvCxnSpPr>
        <p:spPr>
          <a:xfrm>
            <a:off x="6044539" y="1552385"/>
            <a:ext cx="1204627" cy="3202495"/>
          </a:xfrm>
          <a:prstGeom prst="straightConnector1">
            <a:avLst/>
          </a:prstGeom>
          <a:ln w="31750">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p:cNvCxnSpPr>
          <p:nvPr/>
        </p:nvCxnSpPr>
        <p:spPr>
          <a:xfrm flipH="1">
            <a:off x="4352743" y="1262743"/>
            <a:ext cx="790696" cy="3398912"/>
          </a:xfrm>
          <a:prstGeom prst="straightConnector1">
            <a:avLst/>
          </a:prstGeom>
          <a:ln w="31750">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498893" y="541546"/>
            <a:ext cx="3541628" cy="2975591"/>
          </a:xfrm>
          <a:prstGeom prst="rect">
            <a:avLst/>
          </a:prstGeom>
          <a:noFill/>
        </p:spPr>
        <p:txBody>
          <a:bodyPr wrap="square" lIns="91440" tIns="45720" rIns="91440" bIns="45720" rtlCol="0" anchor="t">
            <a:spAutoFit/>
          </a:bodyPr>
          <a:lstStyle/>
          <a:p>
            <a:pPr marL="285750" indent="-285750">
              <a:buFont typeface="Arial" charset="0"/>
              <a:buChar char="•"/>
            </a:pPr>
            <a:r>
              <a:rPr lang="en-US" sz="1500" dirty="0"/>
              <a:t>Run 2019:</a:t>
            </a:r>
          </a:p>
          <a:p>
            <a:pPr marL="742950" lvl="1" indent="-285750">
              <a:buFont typeface="Arial" charset="0"/>
              <a:buChar char="•"/>
            </a:pPr>
            <a:r>
              <a:rPr lang="en-US" sz="1500" dirty="0"/>
              <a:t>Collider: √</a:t>
            </a:r>
            <a:r>
              <a:rPr lang="en-US" sz="1500" dirty="0" err="1"/>
              <a:t>s</a:t>
            </a:r>
            <a:r>
              <a:rPr lang="en-US" sz="1500" baseline="-25000" dirty="0" err="1"/>
              <a:t>NN</a:t>
            </a:r>
            <a:r>
              <a:rPr lang="en-US" sz="1500" dirty="0"/>
              <a:t>=14.6, 19.6, 200 GeV</a:t>
            </a:r>
          </a:p>
          <a:p>
            <a:pPr marL="742950" lvl="1" indent="-285750">
              <a:buFont typeface="Arial" charset="0"/>
              <a:buChar char="•"/>
            </a:pPr>
            <a:r>
              <a:rPr lang="en-US" sz="1500" dirty="0"/>
              <a:t>Fixed target: √</a:t>
            </a:r>
            <a:r>
              <a:rPr lang="en-US" sz="1500" dirty="0" err="1"/>
              <a:t>s</a:t>
            </a:r>
            <a:r>
              <a:rPr lang="en-US" sz="1500" baseline="-25000" dirty="0" err="1"/>
              <a:t>NN</a:t>
            </a:r>
            <a:r>
              <a:rPr lang="en-US" sz="1500" dirty="0"/>
              <a:t>=3.2 GeV</a:t>
            </a:r>
          </a:p>
          <a:p>
            <a:pPr marL="285750" indent="-285750">
              <a:buFont typeface="Arial" charset="0"/>
              <a:buChar char="•"/>
            </a:pPr>
            <a:r>
              <a:rPr lang="en-US" sz="1500" dirty="0"/>
              <a:t>Run 2020:</a:t>
            </a:r>
          </a:p>
          <a:p>
            <a:pPr marL="742950" lvl="1" indent="-285750">
              <a:buFont typeface="Arial" charset="0"/>
              <a:buChar char="•"/>
            </a:pPr>
            <a:r>
              <a:rPr lang="en-US" sz="1500" dirty="0"/>
              <a:t>Collider: √</a:t>
            </a:r>
            <a:r>
              <a:rPr lang="en-US" sz="1500" dirty="0" err="1"/>
              <a:t>s</a:t>
            </a:r>
            <a:r>
              <a:rPr lang="en-US" sz="1500" baseline="-25000" dirty="0" err="1"/>
              <a:t>NN</a:t>
            </a:r>
            <a:r>
              <a:rPr lang="en-US" sz="1500" dirty="0"/>
              <a:t>=9.2, 11.5 GeV</a:t>
            </a:r>
          </a:p>
          <a:p>
            <a:pPr marL="742950" lvl="1" indent="-285750">
              <a:buFont typeface="Arial" charset="0"/>
              <a:buChar char="•"/>
            </a:pPr>
            <a:r>
              <a:rPr lang="en-US" sz="1500" dirty="0"/>
              <a:t>Fixed target: √</a:t>
            </a:r>
            <a:r>
              <a:rPr lang="en-US" sz="1500" dirty="0" err="1"/>
              <a:t>s</a:t>
            </a:r>
            <a:r>
              <a:rPr lang="en-US" sz="1500" baseline="-25000" dirty="0" err="1"/>
              <a:t>NN</a:t>
            </a:r>
            <a:r>
              <a:rPr lang="en-US" sz="1500" dirty="0"/>
              <a:t>=3.5, 3.9, 4.5, 5.2, 6.2, 7.2, 7.7 GeV</a:t>
            </a:r>
          </a:p>
          <a:p>
            <a:pPr marL="285750" indent="-285750">
              <a:buFont typeface="Arial" charset="0"/>
              <a:buChar char="•"/>
            </a:pPr>
            <a:r>
              <a:rPr lang="en-US" sz="1500" dirty="0"/>
              <a:t>Run 2021:</a:t>
            </a:r>
          </a:p>
          <a:p>
            <a:pPr marL="742950" lvl="1" indent="-285750">
              <a:buFont typeface="Arial" charset="0"/>
              <a:buChar char="•"/>
            </a:pPr>
            <a:r>
              <a:rPr lang="en-US" sz="1500" dirty="0"/>
              <a:t>Collider: √</a:t>
            </a:r>
            <a:r>
              <a:rPr lang="en-US" sz="1500" dirty="0" err="1"/>
              <a:t>s</a:t>
            </a:r>
            <a:r>
              <a:rPr lang="en-US" sz="1500" baseline="-25000" dirty="0" err="1"/>
              <a:t>NN</a:t>
            </a:r>
            <a:r>
              <a:rPr lang="en-US" sz="1500" dirty="0"/>
              <a:t>=7.7, 17.3 GeV</a:t>
            </a:r>
          </a:p>
          <a:p>
            <a:pPr marL="742950" lvl="1" indent="-285750">
              <a:buFont typeface="Arial" charset="0"/>
              <a:buChar char="•"/>
            </a:pPr>
            <a:r>
              <a:rPr lang="en-US" sz="1500" dirty="0"/>
              <a:t>Fixed target: √</a:t>
            </a:r>
            <a:r>
              <a:rPr lang="en-US" sz="1500" dirty="0" err="1"/>
              <a:t>s</a:t>
            </a:r>
            <a:r>
              <a:rPr lang="en-US" sz="1500" baseline="-25000" dirty="0" err="1"/>
              <a:t>NN</a:t>
            </a:r>
            <a:r>
              <a:rPr lang="en-US" sz="1500" dirty="0"/>
              <a:t>=3.0, 9.2, 11.5, 13.7 GeV</a:t>
            </a:r>
          </a:p>
        </p:txBody>
      </p:sp>
      <p:pic>
        <p:nvPicPr>
          <p:cNvPr id="12" name="Picture 11"/>
          <p:cNvPicPr>
            <a:picLocks noChangeAspect="1"/>
          </p:cNvPicPr>
          <p:nvPr/>
        </p:nvPicPr>
        <p:blipFill>
          <a:blip r:embed="rId5"/>
          <a:stretch>
            <a:fillRect/>
          </a:stretch>
        </p:blipFill>
        <p:spPr>
          <a:xfrm>
            <a:off x="8265386" y="3987164"/>
            <a:ext cx="3785981" cy="2433320"/>
          </a:xfrm>
          <a:prstGeom prst="rect">
            <a:avLst/>
          </a:prstGeom>
        </p:spPr>
      </p:pic>
      <p:cxnSp>
        <p:nvCxnSpPr>
          <p:cNvPr id="13" name="Straight Arrow Connector 12"/>
          <p:cNvCxnSpPr>
            <a:cxnSpLocks/>
          </p:cNvCxnSpPr>
          <p:nvPr/>
        </p:nvCxnSpPr>
        <p:spPr>
          <a:xfrm>
            <a:off x="6633977" y="2775857"/>
            <a:ext cx="2012738" cy="3321397"/>
          </a:xfrm>
          <a:prstGeom prst="straightConnector1">
            <a:avLst/>
          </a:prstGeom>
          <a:ln w="31750">
            <a:solidFill>
              <a:srgbClr val="FF00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p:cNvCxnSpPr>
          <p:nvPr/>
        </p:nvCxnSpPr>
        <p:spPr>
          <a:xfrm>
            <a:off x="7630186" y="2775857"/>
            <a:ext cx="3297763" cy="3263444"/>
          </a:xfrm>
          <a:prstGeom prst="straightConnector1">
            <a:avLst/>
          </a:prstGeom>
          <a:ln w="31750">
            <a:solidFill>
              <a:srgbClr val="FF00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B1A92752-D2EB-CC81-1A24-98A893B1ACBF}"/>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a:t>
            </a:fld>
            <a:endParaRPr lang="en-US" sz="1400" b="1"/>
          </a:p>
        </p:txBody>
      </p:sp>
      <p:sp>
        <p:nvSpPr>
          <p:cNvPr id="21" name="Text Placeholder 3">
            <a:extLst>
              <a:ext uri="{FF2B5EF4-FFF2-40B4-BE49-F238E27FC236}">
                <a16:creationId xmlns:a16="http://schemas.microsoft.com/office/drawing/2014/main" id="{0C2E8729-9669-1200-2D7B-C5AD9B952FA9}"/>
              </a:ext>
            </a:extLst>
          </p:cNvPr>
          <p:cNvSpPr txBox="1">
            <a:spLocks/>
          </p:cNvSpPr>
          <p:nvPr/>
        </p:nvSpPr>
        <p:spPr>
          <a:xfrm>
            <a:off x="217853" y="4407025"/>
            <a:ext cx="3210838" cy="1855260"/>
          </a:xfrm>
          <a:prstGeom prst="rect">
            <a:avLst/>
          </a:prstGeom>
        </p:spPr>
        <p:txBody>
          <a:bodyPr vert="horz" lIns="91440" tIns="45720" rIns="91440" bIns="45720" rtlCol="0" anchor="t">
            <a:noAutofit/>
          </a:bodyPr>
          <a:lstStyle>
            <a:lvl1pPr marL="0" indent="0" algn="l" defTabSz="914400" rtl="0" eaLnBrk="1" latinLnBrk="0" hangingPunct="1">
              <a:lnSpc>
                <a:spcPct val="108000"/>
              </a:lnSpc>
              <a:spcBef>
                <a:spcPts val="600"/>
              </a:spcBef>
              <a:spcAft>
                <a:spcPts val="200"/>
              </a:spcAft>
              <a:buClr>
                <a:schemeClr val="accent1"/>
              </a:buClr>
              <a:buSzPct val="100000"/>
              <a:buFont typeface="Tw Cen MT" panose="020B0602020104020603"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Wingdings 3" pitchFamily="18"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Wingdings 3" pitchFamily="18"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pPr marL="285750" indent="-285750">
              <a:buClr>
                <a:srgbClr val="1CADE4"/>
              </a:buClr>
              <a:buFont typeface="Arial,Sans-Serif"/>
              <a:buChar char="•"/>
            </a:pPr>
            <a:r>
              <a:rPr lang="en-US" sz="1800">
                <a:latin typeface="TW Cen MT"/>
                <a:cs typeface="Arial"/>
              </a:rPr>
              <a:t>What are the phases of QCD at high density?</a:t>
            </a:r>
          </a:p>
          <a:p>
            <a:pPr marL="285750" indent="-285750">
              <a:buClr>
                <a:srgbClr val="1CADE4"/>
              </a:buClr>
              <a:buFont typeface="Arial,Sans-Serif"/>
              <a:buChar char="•"/>
            </a:pPr>
            <a:r>
              <a:rPr lang="en-US" sz="1800">
                <a:latin typeface="TW Cen MT"/>
                <a:cs typeface="Arial"/>
              </a:rPr>
              <a:t>How are heavy nuclei created and what is the site of the </a:t>
            </a:r>
            <a:br>
              <a:rPr lang="en-US" sz="1800">
                <a:latin typeface="TW Cen MT"/>
                <a:cs typeface="Arial"/>
              </a:rPr>
            </a:br>
            <a:r>
              <a:rPr lang="en-US" sz="1800">
                <a:latin typeface="TW Cen MT"/>
                <a:cs typeface="Arial"/>
              </a:rPr>
              <a:t>r-process?</a:t>
            </a:r>
          </a:p>
          <a:p>
            <a:pPr marL="285750" indent="-285750">
              <a:buClr>
                <a:srgbClr val="1CADE4"/>
              </a:buClr>
              <a:buFont typeface="Arial,Sans-Serif"/>
              <a:buChar char="•"/>
            </a:pPr>
            <a:endParaRPr lang="en-US" sz="1800">
              <a:latin typeface="TW Cen MT"/>
            </a:endParaRPr>
          </a:p>
        </p:txBody>
      </p:sp>
      <p:pic>
        <p:nvPicPr>
          <p:cNvPr id="20" name="Picture 19" descr="A group of blue and white cubes&#10;&#10;Description automatically generated">
            <a:extLst>
              <a:ext uri="{FF2B5EF4-FFF2-40B4-BE49-F238E27FC236}">
                <a16:creationId xmlns:a16="http://schemas.microsoft.com/office/drawing/2014/main" id="{BC826E1C-6838-F96E-30D1-36CA6E8F23C3}"/>
              </a:ext>
            </a:extLst>
          </p:cNvPr>
          <p:cNvPicPr>
            <a:picLocks/>
          </p:cNvPicPr>
          <p:nvPr/>
        </p:nvPicPr>
        <p:blipFill>
          <a:blip r:embed="rId6"/>
          <a:stretch>
            <a:fillRect/>
          </a:stretch>
        </p:blipFill>
        <p:spPr>
          <a:xfrm>
            <a:off x="-902" y="6142723"/>
            <a:ext cx="891323" cy="731160"/>
          </a:xfrm>
          <a:prstGeom prst="rect">
            <a:avLst/>
          </a:prstGeom>
        </p:spPr>
      </p:pic>
    </p:spTree>
    <p:extLst>
      <p:ext uri="{BB962C8B-B14F-4D97-AF65-F5344CB8AC3E}">
        <p14:creationId xmlns:p14="http://schemas.microsoft.com/office/powerpoint/2010/main" val="1221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blue and white cubes&#10;&#10;Description automatically generated">
            <a:extLst>
              <a:ext uri="{FF2B5EF4-FFF2-40B4-BE49-F238E27FC236}">
                <a16:creationId xmlns:a16="http://schemas.microsoft.com/office/drawing/2014/main" id="{BB3022BF-E0C1-F1A1-D435-07F50BAFB9B8}"/>
              </a:ext>
            </a:extLst>
          </p:cNvPr>
          <p:cNvPicPr>
            <a:picLocks/>
          </p:cNvPicPr>
          <p:nvPr/>
        </p:nvPicPr>
        <p:blipFill>
          <a:blip r:embed="rId3"/>
          <a:stretch>
            <a:fillRect/>
          </a:stretch>
        </p:blipFill>
        <p:spPr>
          <a:xfrm>
            <a:off x="-902" y="6142723"/>
            <a:ext cx="891323" cy="731160"/>
          </a:xfrm>
          <a:prstGeom prst="rect">
            <a:avLst/>
          </a:prstGeom>
        </p:spPr>
      </p:pic>
      <p:sp>
        <p:nvSpPr>
          <p:cNvPr id="8" name="TextBox 7"/>
          <p:cNvSpPr txBox="1"/>
          <p:nvPr/>
        </p:nvSpPr>
        <p:spPr>
          <a:xfrm>
            <a:off x="760418" y="2377116"/>
            <a:ext cx="4881856" cy="2862322"/>
          </a:xfrm>
          <a:prstGeom prst="rect">
            <a:avLst/>
          </a:prstGeom>
          <a:noFill/>
        </p:spPr>
        <p:txBody>
          <a:bodyPr wrap="square" lIns="91440" tIns="45720" rIns="91440" bIns="45720" rtlCol="0" anchor="t">
            <a:spAutoFit/>
          </a:bodyPr>
          <a:lstStyle/>
          <a:p>
            <a:pPr marL="285750" indent="-285750">
              <a:buFont typeface="Arial"/>
              <a:buChar char="•"/>
            </a:pPr>
            <a:r>
              <a:rPr lang="en-US"/>
              <a:t>Novel </a:t>
            </a:r>
            <a:r>
              <a:rPr lang="en-US" i="1">
                <a:latin typeface="Times New Roman"/>
                <a:cs typeface="Times New Roman"/>
              </a:rPr>
              <a:t>T'</a:t>
            </a:r>
            <a:r>
              <a:rPr lang="en-US"/>
              <a:t>-Expansion Scheme (</a:t>
            </a:r>
            <a:r>
              <a:rPr lang="en-US" err="1"/>
              <a:t>T.Ex.S</a:t>
            </a:r>
            <a:r>
              <a:rPr lang="en-US"/>
              <a:t>) allows to extend lattice-based </a:t>
            </a:r>
            <a:r>
              <a:rPr lang="en-US" err="1"/>
              <a:t>EoS</a:t>
            </a:r>
            <a:r>
              <a:rPr lang="en-US"/>
              <a:t> up to</a:t>
            </a:r>
            <a:r>
              <a:rPr lang="el-GR">
                <a:latin typeface="Calibri"/>
                <a:cs typeface="Calibri"/>
              </a:rPr>
              <a:t> μ</a:t>
            </a:r>
            <a:r>
              <a:rPr lang="en-US" baseline="-25000"/>
              <a:t>B</a:t>
            </a:r>
            <a:r>
              <a:rPr lang="en-US"/>
              <a:t>/T~3.5</a:t>
            </a:r>
            <a:br>
              <a:rPr lang="en-US"/>
            </a:br>
            <a:r>
              <a:rPr lang="en-US"/>
              <a:t>(</a:t>
            </a:r>
            <a:r>
              <a:rPr lang="en-US" err="1"/>
              <a:t>EoS</a:t>
            </a:r>
            <a:r>
              <a:rPr lang="en-US"/>
              <a:t> available at </a:t>
            </a:r>
            <a:r>
              <a:rPr lang="el-GR">
                <a:latin typeface="Calibri"/>
                <a:cs typeface="Calibri"/>
              </a:rPr>
              <a:t>μ</a:t>
            </a:r>
            <a:r>
              <a:rPr lang="en-US" baseline="-25000"/>
              <a:t>S</a:t>
            </a:r>
            <a:r>
              <a:rPr lang="en-US"/>
              <a:t>=</a:t>
            </a:r>
            <a:r>
              <a:rPr lang="el-GR">
                <a:latin typeface="Calibri"/>
                <a:cs typeface="Calibri"/>
              </a:rPr>
              <a:t>μ</a:t>
            </a:r>
            <a:r>
              <a:rPr lang="en-US" baseline="-25000"/>
              <a:t>Q</a:t>
            </a:r>
            <a:r>
              <a:rPr lang="en-US"/>
              <a:t>=0)</a:t>
            </a:r>
          </a:p>
          <a:p>
            <a:pPr marL="285750" indent="-285750">
              <a:buFont typeface="Arial" charset="0"/>
              <a:buChar char="•"/>
            </a:pPr>
            <a:endParaRPr lang="en-US"/>
          </a:p>
          <a:p>
            <a:pPr marL="285750" indent="-285750">
              <a:buFont typeface="Arial" charset="0"/>
              <a:buChar char="•"/>
            </a:pPr>
            <a:endParaRPr lang="en-US"/>
          </a:p>
          <a:p>
            <a:pPr marL="285750" indent="-285750">
              <a:buFont typeface="Arial" charset="0"/>
              <a:buChar char="•"/>
            </a:pPr>
            <a:endParaRPr lang="en-US"/>
          </a:p>
          <a:p>
            <a:pPr marL="285750" indent="-285750">
              <a:buFont typeface="Arial" charset="0"/>
              <a:buChar char="•"/>
            </a:pPr>
            <a:r>
              <a:rPr lang="en-US"/>
              <a:t>Includes a parametrized critical point from </a:t>
            </a:r>
            <a:br>
              <a:rPr lang="en-US"/>
            </a:br>
            <a:r>
              <a:rPr lang="en-US"/>
              <a:t>3D-Ising universality class, with free location along a transition line parametrized according to physical constraints</a:t>
            </a:r>
          </a:p>
        </p:txBody>
      </p:sp>
      <p:sp>
        <p:nvSpPr>
          <p:cNvPr id="4" name="Rectangle 3"/>
          <p:cNvSpPr/>
          <p:nvPr/>
        </p:nvSpPr>
        <p:spPr>
          <a:xfrm>
            <a:off x="1060290" y="3359384"/>
            <a:ext cx="2842445" cy="461665"/>
          </a:xfrm>
          <a:prstGeom prst="rect">
            <a:avLst/>
          </a:prstGeom>
        </p:spPr>
        <p:txBody>
          <a:bodyPr wrap="none" lIns="91440" tIns="45720" rIns="91440" bIns="45720" anchor="t">
            <a:spAutoFit/>
          </a:bodyPr>
          <a:lstStyle/>
          <a:p>
            <a:r>
              <a:rPr lang="en-US" sz="1200">
                <a:solidFill>
                  <a:srgbClr val="3C78D8"/>
                </a:solidFill>
                <a:latin typeface="Arial"/>
                <a:cs typeface="Arial"/>
              </a:rPr>
              <a:t>S. </a:t>
            </a:r>
            <a:r>
              <a:rPr lang="en-US" sz="1200" err="1">
                <a:solidFill>
                  <a:srgbClr val="3C78D8"/>
                </a:solidFill>
                <a:latin typeface="Arial"/>
                <a:cs typeface="Arial"/>
              </a:rPr>
              <a:t>Borsanyi</a:t>
            </a:r>
            <a:r>
              <a:rPr lang="en-US" sz="1200">
                <a:solidFill>
                  <a:srgbClr val="3C78D8"/>
                </a:solidFill>
                <a:latin typeface="Arial"/>
                <a:cs typeface="Arial"/>
              </a:rPr>
              <a:t>, C. Ratti et al., PRL (2021)</a:t>
            </a:r>
          </a:p>
          <a:p>
            <a:r>
              <a:rPr lang="en-US" sz="1200">
                <a:solidFill>
                  <a:srgbClr val="3C78D8"/>
                </a:solidFill>
                <a:latin typeface="Arial"/>
                <a:cs typeface="Arial"/>
              </a:rPr>
              <a:t>S. </a:t>
            </a:r>
            <a:r>
              <a:rPr lang="en-US" sz="1200" err="1">
                <a:solidFill>
                  <a:srgbClr val="3C78D8"/>
                </a:solidFill>
                <a:latin typeface="Arial"/>
                <a:cs typeface="Arial"/>
              </a:rPr>
              <a:t>Borsanyi</a:t>
            </a:r>
            <a:r>
              <a:rPr lang="en-US" sz="1200">
                <a:solidFill>
                  <a:srgbClr val="3C78D8"/>
                </a:solidFill>
                <a:latin typeface="Arial"/>
                <a:cs typeface="Arial"/>
              </a:rPr>
              <a:t>, C. Ratti et al., PRD (2022)</a:t>
            </a:r>
          </a:p>
        </p:txBody>
      </p:sp>
      <p:sp>
        <p:nvSpPr>
          <p:cNvPr id="5" name="TextBox 12">
            <a:extLst>
              <a:ext uri="{FF2B5EF4-FFF2-40B4-BE49-F238E27FC236}">
                <a16:creationId xmlns:a16="http://schemas.microsoft.com/office/drawing/2014/main" id="{C4091363-09EA-7F37-128F-73FC0A72D793}"/>
              </a:ext>
            </a:extLst>
          </p:cNvPr>
          <p:cNvSpPr txBox="1"/>
          <p:nvPr/>
        </p:nvSpPr>
        <p:spPr>
          <a:xfrm>
            <a:off x="9001622" y="296741"/>
            <a:ext cx="2836574" cy="338554"/>
          </a:xfrm>
          <a:prstGeom prst="rect">
            <a:avLst/>
          </a:prstGeom>
          <a:noFill/>
        </p:spPr>
        <p:txBody>
          <a:bodyPr wrap="square" rtlCol="0">
            <a:spAutoFit/>
          </a:bodyPr>
          <a:lstStyle/>
          <a:p>
            <a:pPr algn="r"/>
            <a:r>
              <a:rPr lang="en-US" sz="1600" err="1">
                <a:solidFill>
                  <a:schemeClr val="accent1"/>
                </a:solidFill>
              </a:rPr>
              <a:t>Ratti’s</a:t>
            </a:r>
            <a:r>
              <a:rPr lang="en-US" sz="1600">
                <a:solidFill>
                  <a:schemeClr val="accent1"/>
                </a:solidFill>
              </a:rPr>
              <a:t> group</a:t>
            </a:r>
          </a:p>
        </p:txBody>
      </p:sp>
      <p:sp>
        <p:nvSpPr>
          <p:cNvPr id="10" name="Slide Number Placeholder 5">
            <a:extLst>
              <a:ext uri="{FF2B5EF4-FFF2-40B4-BE49-F238E27FC236}">
                <a16:creationId xmlns:a16="http://schemas.microsoft.com/office/drawing/2014/main" id="{D9FF37CD-8D9C-074B-8A35-9C8DF0178478}"/>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20</a:t>
            </a:fld>
            <a:endParaRPr lang="en-US" sz="1400" b="1"/>
          </a:p>
        </p:txBody>
      </p:sp>
      <p:sp>
        <p:nvSpPr>
          <p:cNvPr id="17" name="Rectangle 16">
            <a:extLst>
              <a:ext uri="{FF2B5EF4-FFF2-40B4-BE49-F238E27FC236}">
                <a16:creationId xmlns:a16="http://schemas.microsoft.com/office/drawing/2014/main" id="{813B3456-C88C-0C38-3215-440D685628EE}"/>
              </a:ext>
            </a:extLst>
          </p:cNvPr>
          <p:cNvSpPr/>
          <p:nvPr/>
        </p:nvSpPr>
        <p:spPr>
          <a:xfrm>
            <a:off x="1060289" y="5265219"/>
            <a:ext cx="4604146" cy="276999"/>
          </a:xfrm>
          <a:prstGeom prst="rect">
            <a:avLst/>
          </a:prstGeom>
        </p:spPr>
        <p:txBody>
          <a:bodyPr wrap="none" lIns="91440" tIns="45720" rIns="91440" bIns="45720" anchor="t">
            <a:spAutoFit/>
          </a:bodyPr>
          <a:lstStyle/>
          <a:p>
            <a:r>
              <a:rPr lang="en-US" sz="1200">
                <a:solidFill>
                  <a:srgbClr val="3C78D8"/>
                </a:solidFill>
                <a:latin typeface="Arial"/>
                <a:cs typeface="Arial"/>
              </a:rPr>
              <a:t>M. </a:t>
            </a:r>
            <a:r>
              <a:rPr lang="en-US" sz="1200" err="1">
                <a:solidFill>
                  <a:srgbClr val="3C78D8"/>
                </a:solidFill>
                <a:latin typeface="Arial"/>
                <a:cs typeface="Arial"/>
              </a:rPr>
              <a:t>Kahangirwe</a:t>
            </a:r>
            <a:r>
              <a:rPr lang="en-US" sz="1200">
                <a:solidFill>
                  <a:srgbClr val="3C78D8"/>
                </a:solidFill>
                <a:latin typeface="Arial"/>
                <a:cs typeface="Arial"/>
              </a:rPr>
              <a:t>, J.J., C. Ratti et al., </a:t>
            </a:r>
            <a:r>
              <a:rPr lang="en-US" sz="1200">
                <a:solidFill>
                  <a:srgbClr val="3C78D8"/>
                </a:solidFill>
                <a:latin typeface="Arial"/>
                <a:ea typeface="+mn-lt"/>
                <a:cs typeface="Arial"/>
              </a:rPr>
              <a:t>PRD (2024); </a:t>
            </a:r>
            <a:r>
              <a:rPr lang="en-US" sz="1200">
                <a:solidFill>
                  <a:srgbClr val="3C78D8"/>
                </a:solidFill>
                <a:ea typeface="+mn-lt"/>
                <a:cs typeface="+mn-lt"/>
                <a:hlinkClick r:id="rId4"/>
              </a:rPr>
              <a:t>arXiv:2402.08636</a:t>
            </a:r>
            <a:endParaRPr lang="en-US" sz="1200">
              <a:solidFill>
                <a:srgbClr val="3C78D8"/>
              </a:solidFill>
              <a:latin typeface="Arial"/>
              <a:cs typeface="Arial"/>
            </a:endParaRPr>
          </a:p>
        </p:txBody>
      </p:sp>
      <p:pic>
        <p:nvPicPr>
          <p:cNvPr id="3" name="Picture 2" descr="A graph of different colored lines&#10;&#10;Description automatically generated">
            <a:extLst>
              <a:ext uri="{FF2B5EF4-FFF2-40B4-BE49-F238E27FC236}">
                <a16:creationId xmlns:a16="http://schemas.microsoft.com/office/drawing/2014/main" id="{7F2F14A2-6E2C-05BB-2257-FC038DA796B9}"/>
              </a:ext>
            </a:extLst>
          </p:cNvPr>
          <p:cNvPicPr>
            <a:picLocks noChangeAspect="1"/>
          </p:cNvPicPr>
          <p:nvPr/>
        </p:nvPicPr>
        <p:blipFill>
          <a:blip r:embed="rId5"/>
          <a:stretch>
            <a:fillRect/>
          </a:stretch>
        </p:blipFill>
        <p:spPr>
          <a:xfrm>
            <a:off x="5931244" y="2182125"/>
            <a:ext cx="6096000" cy="3729426"/>
          </a:xfrm>
          <a:prstGeom prst="rect">
            <a:avLst/>
          </a:prstGeom>
        </p:spPr>
      </p:pic>
      <p:sp>
        <p:nvSpPr>
          <p:cNvPr id="16" name="Title 1">
            <a:extLst>
              <a:ext uri="{FF2B5EF4-FFF2-40B4-BE49-F238E27FC236}">
                <a16:creationId xmlns:a16="http://schemas.microsoft.com/office/drawing/2014/main" id="{D3388BFC-6FCF-2420-C27B-0AA836B91902}"/>
              </a:ext>
            </a:extLst>
          </p:cNvPr>
          <p:cNvSpPr>
            <a:spLocks noGrp="1"/>
          </p:cNvSpPr>
          <p:nvPr/>
        </p:nvSpPr>
        <p:spPr>
          <a:xfrm>
            <a:off x="772607" y="468461"/>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2D Ising-</a:t>
            </a:r>
            <a:r>
              <a:rPr lang="en-US" err="1">
                <a:ea typeface="+mj-lt"/>
                <a:cs typeface="+mj-lt"/>
              </a:rPr>
              <a:t>T.Ex.S</a:t>
            </a:r>
            <a:r>
              <a:rPr lang="en-US">
                <a:ea typeface="+mj-lt"/>
                <a:cs typeface="+mj-lt"/>
              </a:rPr>
              <a:t> Equation of state from l-QCD</a:t>
            </a:r>
          </a:p>
        </p:txBody>
      </p:sp>
      <p:sp>
        <p:nvSpPr>
          <p:cNvPr id="19" name="TextBox 2">
            <a:extLst>
              <a:ext uri="{FF2B5EF4-FFF2-40B4-BE49-F238E27FC236}">
                <a16:creationId xmlns:a16="http://schemas.microsoft.com/office/drawing/2014/main" id="{69294075-5780-BD84-B9E2-5920517822D4}"/>
              </a:ext>
            </a:extLst>
          </p:cNvPr>
          <p:cNvSpPr txBox="1"/>
          <p:nvPr/>
        </p:nvSpPr>
        <p:spPr>
          <a:xfrm>
            <a:off x="758230" y="1443894"/>
            <a:ext cx="510806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accent1"/>
                </a:solidFill>
              </a:rPr>
              <a:t>Range: 30 MeV &lt; T &lt; 800 MeV</a:t>
            </a:r>
            <a:r>
              <a:rPr lang="en-US">
                <a:solidFill>
                  <a:schemeClr val="accent1"/>
                </a:solidFill>
                <a:latin typeface="Tw Cen MT"/>
                <a:cs typeface="Calibri"/>
              </a:rPr>
              <a:t>  ;  </a:t>
            </a:r>
            <a:r>
              <a:rPr lang="el-GR">
                <a:solidFill>
                  <a:schemeClr val="accent1"/>
                </a:solidFill>
                <a:latin typeface="Calibri"/>
                <a:cs typeface="Calibri"/>
              </a:rPr>
              <a:t>μ</a:t>
            </a:r>
            <a:r>
              <a:rPr lang="en-US" baseline="-25000">
                <a:solidFill>
                  <a:schemeClr val="accent1"/>
                </a:solidFill>
              </a:rPr>
              <a:t>B/Q/S </a:t>
            </a:r>
            <a:r>
              <a:rPr lang="en-US">
                <a:solidFill>
                  <a:schemeClr val="accent1"/>
                </a:solidFill>
              </a:rPr>
              <a:t>&lt;700 MeV</a:t>
            </a:r>
            <a:endParaRPr lang="en-US" baseline="-25000">
              <a:solidFill>
                <a:schemeClr val="accent1"/>
              </a:solidFill>
            </a:endParaRPr>
          </a:p>
        </p:txBody>
      </p:sp>
      <p:sp>
        <p:nvSpPr>
          <p:cNvPr id="21" name="Rectangle: Rounded Corners 12">
            <a:extLst>
              <a:ext uri="{FF2B5EF4-FFF2-40B4-BE49-F238E27FC236}">
                <a16:creationId xmlns:a16="http://schemas.microsoft.com/office/drawing/2014/main" id="{9FC5D722-4E86-712C-8C38-88FB6B727D87}"/>
              </a:ext>
            </a:extLst>
          </p:cNvPr>
          <p:cNvSpPr/>
          <p:nvPr/>
        </p:nvSpPr>
        <p:spPr>
          <a:xfrm rot="780000">
            <a:off x="10592822" y="107140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solidFill>
                  <a:srgbClr val="FF0000"/>
                </a:solidFill>
              </a:rPr>
              <a:t>α-RELEASE</a:t>
            </a:r>
          </a:p>
        </p:txBody>
      </p:sp>
      <p:sp>
        <p:nvSpPr>
          <p:cNvPr id="15" name="TextBox 14">
            <a:extLst>
              <a:ext uri="{FF2B5EF4-FFF2-40B4-BE49-F238E27FC236}">
                <a16:creationId xmlns:a16="http://schemas.microsoft.com/office/drawing/2014/main" id="{D5504937-96C2-D381-9F26-C84E538ED45C}"/>
              </a:ext>
            </a:extLst>
          </p:cNvPr>
          <p:cNvSpPr txBox="1"/>
          <p:nvPr/>
        </p:nvSpPr>
        <p:spPr>
          <a:xfrm>
            <a:off x="963046" y="5544907"/>
            <a:ext cx="5054565" cy="1200329"/>
          </a:xfrm>
          <a:prstGeom prst="rect">
            <a:avLst/>
          </a:prstGeom>
          <a:noFill/>
          <a:ln w="38100">
            <a:solidFill>
              <a:schemeClr val="accent1"/>
            </a:solidFill>
          </a:ln>
        </p:spPr>
        <p:txBody>
          <a:bodyPr wrap="square" lIns="91440" tIns="45720" rIns="91440" bIns="45720" rtlCol="0" anchor="t">
            <a:spAutoFit/>
          </a:bodyPr>
          <a:lstStyle/>
          <a:p>
            <a:r>
              <a:rPr lang="en-US"/>
              <a:t>Outlooks: </a:t>
            </a:r>
          </a:p>
          <a:p>
            <a:pPr marL="285750" indent="-285750">
              <a:buFont typeface="Arial,Sans-Serif"/>
              <a:buChar char="•"/>
            </a:pPr>
            <a:r>
              <a:rPr lang="en-US">
                <a:latin typeface="Tw Cen MT"/>
                <a:cs typeface="Arial"/>
              </a:rPr>
              <a:t>Extend it to the case </a:t>
            </a:r>
            <a:r>
              <a:rPr lang="en-US">
                <a:ea typeface="+mn-lt"/>
                <a:cs typeface="+mn-lt"/>
              </a:rPr>
              <a:t>&lt;</a:t>
            </a:r>
            <a:r>
              <a:rPr lang="en-US" err="1">
                <a:ea typeface="+mn-lt"/>
                <a:cs typeface="+mn-lt"/>
              </a:rPr>
              <a:t>n</a:t>
            </a:r>
            <a:r>
              <a:rPr lang="en-US" baseline="-25000" err="1">
                <a:ea typeface="+mn-lt"/>
                <a:cs typeface="+mn-lt"/>
              </a:rPr>
              <a:t>S</a:t>
            </a:r>
            <a:r>
              <a:rPr lang="en-US">
                <a:ea typeface="+mn-lt"/>
                <a:cs typeface="+mn-lt"/>
              </a:rPr>
              <a:t>&gt;=0 &amp; &lt;</a:t>
            </a:r>
            <a:r>
              <a:rPr lang="en-US" err="1">
                <a:ea typeface="+mn-lt"/>
                <a:cs typeface="+mn-lt"/>
              </a:rPr>
              <a:t>n</a:t>
            </a:r>
            <a:r>
              <a:rPr lang="en-US" baseline="-25000" err="1">
                <a:ea typeface="+mn-lt"/>
                <a:cs typeface="+mn-lt"/>
              </a:rPr>
              <a:t>Q</a:t>
            </a:r>
            <a:r>
              <a:rPr lang="en-US">
                <a:ea typeface="+mn-lt"/>
                <a:cs typeface="+mn-lt"/>
              </a:rPr>
              <a:t>&gt;=0.4&lt;</a:t>
            </a:r>
            <a:r>
              <a:rPr lang="en-US" err="1">
                <a:ea typeface="+mn-lt"/>
                <a:cs typeface="+mn-lt"/>
              </a:rPr>
              <a:t>n</a:t>
            </a:r>
            <a:r>
              <a:rPr lang="en-US" baseline="-25000" err="1">
                <a:ea typeface="+mn-lt"/>
                <a:cs typeface="+mn-lt"/>
              </a:rPr>
              <a:t>B</a:t>
            </a:r>
            <a:r>
              <a:rPr lang="en-US">
                <a:ea typeface="+mn-lt"/>
                <a:cs typeface="+mn-lt"/>
              </a:rPr>
              <a:t>&gt;,</a:t>
            </a:r>
            <a:r>
              <a:rPr lang="en-US">
                <a:latin typeface="Tw Cen MT"/>
                <a:cs typeface="Arial"/>
              </a:rPr>
              <a:t> relevant for HICs</a:t>
            </a:r>
          </a:p>
          <a:p>
            <a:pPr marL="285750" indent="-285750">
              <a:buFont typeface="Arial,Sans-Serif"/>
              <a:buChar char="•"/>
            </a:pPr>
            <a:r>
              <a:rPr lang="en-US">
                <a:latin typeface="Tw Cen MT"/>
                <a:cs typeface="Arial"/>
              </a:rPr>
              <a:t>Provide adaptive grid to better resolve CP</a:t>
            </a:r>
          </a:p>
        </p:txBody>
      </p:sp>
    </p:spTree>
    <p:extLst>
      <p:ext uri="{BB962C8B-B14F-4D97-AF65-F5344CB8AC3E}">
        <p14:creationId xmlns:p14="http://schemas.microsoft.com/office/powerpoint/2010/main" val="283294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194" y="700234"/>
            <a:ext cx="11439156" cy="923718"/>
          </a:xfrm>
        </p:spPr>
        <p:txBody>
          <a:bodyPr>
            <a:normAutofit/>
          </a:bodyPr>
          <a:lstStyle/>
          <a:p>
            <a:r>
              <a:rPr lang="en-US"/>
              <a:t>4D-T.EX.s Equation of state  from l-QCD</a:t>
            </a:r>
          </a:p>
        </p:txBody>
      </p:sp>
      <p:sp>
        <p:nvSpPr>
          <p:cNvPr id="14" name="TextBox 13"/>
          <p:cNvSpPr txBox="1"/>
          <p:nvPr/>
        </p:nvSpPr>
        <p:spPr>
          <a:xfrm>
            <a:off x="753587" y="1445662"/>
            <a:ext cx="4153701" cy="369332"/>
          </a:xfrm>
          <a:prstGeom prst="rect">
            <a:avLst/>
          </a:prstGeom>
          <a:noFill/>
        </p:spPr>
        <p:txBody>
          <a:bodyPr wrap="none" lIns="91440" tIns="45720" rIns="91440" bIns="45720" rtlCol="0" anchor="t">
            <a:spAutoFit/>
          </a:bodyPr>
          <a:lstStyle/>
          <a:p>
            <a:r>
              <a:rPr lang="en-US">
                <a:solidFill>
                  <a:schemeClr val="accent1"/>
                </a:solidFill>
              </a:rPr>
              <a:t>Range: T &lt; 800 MeV  ;  </a:t>
            </a:r>
            <a:r>
              <a:rPr lang="el-GR">
                <a:solidFill>
                  <a:schemeClr val="accent1"/>
                </a:solidFill>
                <a:latin typeface="Calibri"/>
                <a:ea typeface="+mn-lt"/>
                <a:cs typeface="Calibri"/>
              </a:rPr>
              <a:t>μ</a:t>
            </a:r>
            <a:r>
              <a:rPr lang="en-US" baseline="-25000">
                <a:solidFill>
                  <a:schemeClr val="accent1"/>
                </a:solidFill>
                <a:ea typeface="+mn-lt"/>
                <a:cs typeface="+mn-lt"/>
              </a:rPr>
              <a:t>B/Q/S</a:t>
            </a:r>
            <a:r>
              <a:rPr lang="en-US" baseline="-25000">
                <a:solidFill>
                  <a:schemeClr val="accent1"/>
                </a:solidFill>
              </a:rPr>
              <a:t> </a:t>
            </a:r>
            <a:r>
              <a:rPr lang="en-US">
                <a:solidFill>
                  <a:schemeClr val="accent1"/>
                </a:solidFill>
              </a:rPr>
              <a:t>&lt; 700 MeV</a:t>
            </a:r>
            <a:endParaRPr lang="en-US" baseline="-25000">
              <a:solidFill>
                <a:schemeClr val="accent1"/>
              </a:solidFill>
            </a:endParaRPr>
          </a:p>
        </p:txBody>
      </p:sp>
      <p:sp>
        <p:nvSpPr>
          <p:cNvPr id="3" name="TextBox 12">
            <a:extLst>
              <a:ext uri="{FF2B5EF4-FFF2-40B4-BE49-F238E27FC236}">
                <a16:creationId xmlns:a16="http://schemas.microsoft.com/office/drawing/2014/main" id="{92CBD5DB-77D1-E07F-151B-1E16C99AFC0D}"/>
              </a:ext>
            </a:extLst>
          </p:cNvPr>
          <p:cNvSpPr txBox="1"/>
          <p:nvPr/>
        </p:nvSpPr>
        <p:spPr>
          <a:xfrm>
            <a:off x="9001622" y="296741"/>
            <a:ext cx="2836574" cy="338554"/>
          </a:xfrm>
          <a:prstGeom prst="rect">
            <a:avLst/>
          </a:prstGeom>
          <a:noFill/>
        </p:spPr>
        <p:txBody>
          <a:bodyPr wrap="square" rtlCol="0">
            <a:spAutoFit/>
          </a:bodyPr>
          <a:lstStyle/>
          <a:p>
            <a:pPr algn="r"/>
            <a:r>
              <a:rPr lang="en-US" sz="1600" err="1">
                <a:solidFill>
                  <a:schemeClr val="accent1"/>
                </a:solidFill>
              </a:rPr>
              <a:t>Ratti’s</a:t>
            </a:r>
            <a:r>
              <a:rPr lang="en-US" sz="1600">
                <a:solidFill>
                  <a:schemeClr val="accent1"/>
                </a:solidFill>
              </a:rPr>
              <a:t> group</a:t>
            </a:r>
          </a:p>
        </p:txBody>
      </p:sp>
      <p:sp>
        <p:nvSpPr>
          <p:cNvPr id="5" name="Slide Number Placeholder 5">
            <a:extLst>
              <a:ext uri="{FF2B5EF4-FFF2-40B4-BE49-F238E27FC236}">
                <a16:creationId xmlns:a16="http://schemas.microsoft.com/office/drawing/2014/main" id="{836319EE-EC6C-F56F-435D-6DEC01911E3D}"/>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21</a:t>
            </a:fld>
            <a:endParaRPr lang="en-US" sz="1400" b="1"/>
          </a:p>
        </p:txBody>
      </p:sp>
      <p:sp>
        <p:nvSpPr>
          <p:cNvPr id="7" name="TextBox 6">
            <a:extLst>
              <a:ext uri="{FF2B5EF4-FFF2-40B4-BE49-F238E27FC236}">
                <a16:creationId xmlns:a16="http://schemas.microsoft.com/office/drawing/2014/main" id="{835F41E8-D1FB-420B-5636-3A6EBAB5E751}"/>
              </a:ext>
            </a:extLst>
          </p:cNvPr>
          <p:cNvSpPr txBox="1"/>
          <p:nvPr/>
        </p:nvSpPr>
        <p:spPr>
          <a:xfrm>
            <a:off x="763326" y="1919515"/>
            <a:ext cx="8983153" cy="1089529"/>
          </a:xfrm>
          <a:prstGeom prst="rect">
            <a:avLst/>
          </a:prstGeom>
          <a:noFill/>
        </p:spPr>
        <p:txBody>
          <a:bodyPr wrap="square" lIns="91440" tIns="45720" rIns="91440" bIns="45720" rtlCol="0" anchor="t">
            <a:spAutoFit/>
          </a:bodyPr>
          <a:lstStyle/>
          <a:p>
            <a:pPr marL="285750" indent="-285750">
              <a:lnSpc>
                <a:spcPct val="90000"/>
              </a:lnSpc>
              <a:spcBef>
                <a:spcPts val="1200"/>
              </a:spcBef>
              <a:spcAft>
                <a:spcPts val="200"/>
              </a:spcAft>
              <a:buFont typeface="Arial"/>
              <a:buChar char="•"/>
            </a:pPr>
            <a:r>
              <a:rPr lang="en-US">
                <a:ea typeface="+mn-lt"/>
                <a:cs typeface="+mn-lt"/>
              </a:rPr>
              <a:t>Compute the "generalized charge density" </a:t>
            </a:r>
            <a:r>
              <a:rPr lang="en-US" i="1">
                <a:latin typeface="Times New Roman"/>
                <a:ea typeface="+mn-lt"/>
                <a:cs typeface="+mn-lt"/>
              </a:rPr>
              <a:t>X</a:t>
            </a:r>
            <a:r>
              <a:rPr lang="en-US" baseline="-25000">
                <a:latin typeface="Times New Roman"/>
                <a:ea typeface="+mn-lt"/>
                <a:cs typeface="+mn-lt"/>
              </a:rPr>
              <a:t>1</a:t>
            </a:r>
            <a:r>
              <a:rPr lang="en-US">
                <a:ea typeface="+mn-lt"/>
                <a:cs typeface="+mn-lt"/>
              </a:rPr>
              <a:t> along the projected line</a:t>
            </a:r>
            <a:br>
              <a:rPr lang="en-US">
                <a:ea typeface="+mn-lt"/>
                <a:cs typeface="+mn-lt"/>
              </a:rPr>
            </a:br>
            <a:r>
              <a:rPr lang="en-US">
                <a:ea typeface="+mn-lt"/>
                <a:cs typeface="+mn-lt"/>
              </a:rPr>
              <a:t>using the expanded temperature </a:t>
            </a:r>
            <a:r>
              <a:rPr lang="en-US" i="1">
                <a:latin typeface="Times New Roman"/>
                <a:ea typeface="+mn-lt"/>
                <a:cs typeface="+mn-lt"/>
              </a:rPr>
              <a:t>T' </a:t>
            </a:r>
            <a:r>
              <a:rPr lang="en-US">
                <a:latin typeface="TW Cen MT"/>
                <a:ea typeface="+mn-lt"/>
                <a:cs typeface="+mn-lt"/>
              </a:rPr>
              <a:t>and the </a:t>
            </a:r>
            <a:r>
              <a:rPr lang="en-US" err="1">
                <a:latin typeface="TW Cen MT"/>
                <a:ea typeface="+mn-lt"/>
                <a:cs typeface="+mn-lt"/>
              </a:rPr>
              <a:t>T.Ex.S</a:t>
            </a:r>
            <a:r>
              <a:rPr lang="en-US">
                <a:latin typeface="TW Cen MT"/>
                <a:ea typeface="+mn-lt"/>
                <a:cs typeface="+mn-lt"/>
              </a:rPr>
              <a:t> main identity </a:t>
            </a:r>
            <a:br>
              <a:rPr lang="en-US">
                <a:ea typeface="+mn-lt"/>
                <a:cs typeface="+mn-lt"/>
              </a:rPr>
            </a:br>
            <a:br>
              <a:rPr lang="en-US">
                <a:ea typeface="+mn-lt"/>
                <a:cs typeface="+mn-lt"/>
              </a:rPr>
            </a:br>
            <a:endParaRPr lang="en-US">
              <a:ea typeface="+mn-lt"/>
              <a:cs typeface="+mn-lt"/>
            </a:endParaRPr>
          </a:p>
        </p:txBody>
      </p:sp>
      <p:pic>
        <p:nvPicPr>
          <p:cNvPr id="8" name="Picture 7" descr="A black text on a white background&#10;&#10;Description automatically generated">
            <a:extLst>
              <a:ext uri="{FF2B5EF4-FFF2-40B4-BE49-F238E27FC236}">
                <a16:creationId xmlns:a16="http://schemas.microsoft.com/office/drawing/2014/main" id="{11D432F3-610B-D2FB-BC11-E0ADBB4F5467}"/>
              </a:ext>
            </a:extLst>
          </p:cNvPr>
          <p:cNvPicPr>
            <a:picLocks noChangeAspect="1"/>
          </p:cNvPicPr>
          <p:nvPr/>
        </p:nvPicPr>
        <p:blipFill>
          <a:blip r:embed="rId3"/>
          <a:stretch>
            <a:fillRect/>
          </a:stretch>
        </p:blipFill>
        <p:spPr>
          <a:xfrm>
            <a:off x="2117766" y="3676662"/>
            <a:ext cx="3621975" cy="692207"/>
          </a:xfrm>
          <a:prstGeom prst="rect">
            <a:avLst/>
          </a:prstGeom>
        </p:spPr>
      </p:pic>
      <p:pic>
        <p:nvPicPr>
          <p:cNvPr id="9" name="Picture 8" descr="A white rectangular object with black letters and numbers&#10;&#10;Description automatically generated">
            <a:extLst>
              <a:ext uri="{FF2B5EF4-FFF2-40B4-BE49-F238E27FC236}">
                <a16:creationId xmlns:a16="http://schemas.microsoft.com/office/drawing/2014/main" id="{6D014EA4-CB91-1369-E338-A507956CF7A6}"/>
              </a:ext>
            </a:extLst>
          </p:cNvPr>
          <p:cNvPicPr>
            <a:picLocks noChangeAspect="1"/>
          </p:cNvPicPr>
          <p:nvPr/>
        </p:nvPicPr>
        <p:blipFill>
          <a:blip r:embed="rId4"/>
          <a:stretch>
            <a:fillRect/>
          </a:stretch>
        </p:blipFill>
        <p:spPr>
          <a:xfrm>
            <a:off x="1039091" y="2582101"/>
            <a:ext cx="5363689" cy="1090136"/>
          </a:xfrm>
          <a:prstGeom prst="rect">
            <a:avLst/>
          </a:prstGeom>
        </p:spPr>
      </p:pic>
      <p:sp>
        <p:nvSpPr>
          <p:cNvPr id="12" name="TextBox 11">
            <a:extLst>
              <a:ext uri="{FF2B5EF4-FFF2-40B4-BE49-F238E27FC236}">
                <a16:creationId xmlns:a16="http://schemas.microsoft.com/office/drawing/2014/main" id="{455EFE8A-5F0A-5A38-90D1-64D9438B73FD}"/>
              </a:ext>
            </a:extLst>
          </p:cNvPr>
          <p:cNvSpPr txBox="1"/>
          <p:nvPr/>
        </p:nvSpPr>
        <p:spPr>
          <a:xfrm>
            <a:off x="1514104" y="3829792"/>
            <a:ext cx="7916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with</a:t>
            </a:r>
          </a:p>
        </p:txBody>
      </p:sp>
      <p:sp>
        <p:nvSpPr>
          <p:cNvPr id="15" name="TextBox 14">
            <a:extLst>
              <a:ext uri="{FF2B5EF4-FFF2-40B4-BE49-F238E27FC236}">
                <a16:creationId xmlns:a16="http://schemas.microsoft.com/office/drawing/2014/main" id="{886C859E-5CAE-5025-A5E2-CCC3381B3BE6}"/>
              </a:ext>
            </a:extLst>
          </p:cNvPr>
          <p:cNvSpPr txBox="1"/>
          <p:nvPr/>
        </p:nvSpPr>
        <p:spPr>
          <a:xfrm>
            <a:off x="753430" y="4739905"/>
            <a:ext cx="4490322" cy="590931"/>
          </a:xfrm>
          <a:prstGeom prst="rect">
            <a:avLst/>
          </a:prstGeom>
          <a:noFill/>
        </p:spPr>
        <p:txBody>
          <a:bodyPr wrap="square" lIns="91440" tIns="45720" rIns="91440" bIns="45720" rtlCol="0" anchor="t">
            <a:spAutoFit/>
          </a:bodyPr>
          <a:lstStyle/>
          <a:p>
            <a:pPr marL="285750" indent="-285750">
              <a:lnSpc>
                <a:spcPct val="90000"/>
              </a:lnSpc>
              <a:spcBef>
                <a:spcPts val="1200"/>
              </a:spcBef>
              <a:spcAft>
                <a:spcPts val="200"/>
              </a:spcAft>
              <a:buFont typeface="Arial"/>
              <a:buChar char="•"/>
            </a:pPr>
            <a:r>
              <a:rPr lang="en-US">
                <a:ea typeface="+mn-lt"/>
                <a:cs typeface="+mn-lt"/>
              </a:rPr>
              <a:t>Obtain pressure by integrating </a:t>
            </a:r>
            <a:r>
              <a:rPr lang="en-US" i="1">
                <a:latin typeface="Times New Roman"/>
                <a:ea typeface="+mn-lt"/>
                <a:cs typeface="+mn-lt"/>
              </a:rPr>
              <a:t>X</a:t>
            </a:r>
            <a:r>
              <a:rPr lang="en-US" i="1" baseline="-25000">
                <a:latin typeface="Times New Roman"/>
                <a:ea typeface="+mn-lt"/>
                <a:cs typeface="+mn-lt"/>
              </a:rPr>
              <a:t>1</a:t>
            </a:r>
            <a:r>
              <a:rPr lang="en-US">
                <a:ea typeface="+mn-lt"/>
                <a:cs typeface="+mn-lt"/>
              </a:rPr>
              <a:t>, allowing then to compute all thermodynamics</a:t>
            </a:r>
          </a:p>
        </p:txBody>
      </p:sp>
      <p:pic>
        <p:nvPicPr>
          <p:cNvPr id="17" name="Picture 16" descr="A black text with a white background&#10;&#10;Description automatically generated">
            <a:extLst>
              <a:ext uri="{FF2B5EF4-FFF2-40B4-BE49-F238E27FC236}">
                <a16:creationId xmlns:a16="http://schemas.microsoft.com/office/drawing/2014/main" id="{C13D1BB4-8F9E-DC5E-69CA-9C467AC6418F}"/>
              </a:ext>
            </a:extLst>
          </p:cNvPr>
          <p:cNvPicPr>
            <a:picLocks noChangeAspect="1"/>
          </p:cNvPicPr>
          <p:nvPr/>
        </p:nvPicPr>
        <p:blipFill>
          <a:blip r:embed="rId5"/>
          <a:stretch>
            <a:fillRect/>
          </a:stretch>
        </p:blipFill>
        <p:spPr>
          <a:xfrm>
            <a:off x="1039091" y="5558406"/>
            <a:ext cx="4868884" cy="798096"/>
          </a:xfrm>
          <a:prstGeom prst="rect">
            <a:avLst/>
          </a:prstGeom>
        </p:spPr>
      </p:pic>
      <p:pic>
        <p:nvPicPr>
          <p:cNvPr id="10" name="Picture 9" descr="A graph of different colored lines&#10;&#10;Description automatically generated">
            <a:extLst>
              <a:ext uri="{FF2B5EF4-FFF2-40B4-BE49-F238E27FC236}">
                <a16:creationId xmlns:a16="http://schemas.microsoft.com/office/drawing/2014/main" id="{8988AADF-4B54-4986-2F23-119C47052412}"/>
              </a:ext>
            </a:extLst>
          </p:cNvPr>
          <p:cNvPicPr>
            <a:picLocks noChangeAspect="1"/>
          </p:cNvPicPr>
          <p:nvPr/>
        </p:nvPicPr>
        <p:blipFill>
          <a:blip r:embed="rId6"/>
          <a:stretch>
            <a:fillRect/>
          </a:stretch>
        </p:blipFill>
        <p:spPr>
          <a:xfrm>
            <a:off x="7908325" y="1425060"/>
            <a:ext cx="3943866" cy="2648636"/>
          </a:xfrm>
          <a:prstGeom prst="rect">
            <a:avLst/>
          </a:prstGeom>
        </p:spPr>
      </p:pic>
      <p:pic>
        <p:nvPicPr>
          <p:cNvPr id="11" name="Picture 10" descr="A graph of different colored lines&#10;&#10;Description automatically generated">
            <a:extLst>
              <a:ext uri="{FF2B5EF4-FFF2-40B4-BE49-F238E27FC236}">
                <a16:creationId xmlns:a16="http://schemas.microsoft.com/office/drawing/2014/main" id="{DA06A83F-EB40-24A5-CD75-B93CECF7B665}"/>
              </a:ext>
            </a:extLst>
          </p:cNvPr>
          <p:cNvPicPr>
            <a:picLocks noChangeAspect="1"/>
          </p:cNvPicPr>
          <p:nvPr/>
        </p:nvPicPr>
        <p:blipFill>
          <a:blip r:embed="rId7"/>
          <a:stretch>
            <a:fillRect/>
          </a:stretch>
        </p:blipFill>
        <p:spPr>
          <a:xfrm>
            <a:off x="7846539" y="4196401"/>
            <a:ext cx="3974758" cy="2532628"/>
          </a:xfrm>
          <a:prstGeom prst="rect">
            <a:avLst/>
          </a:prstGeom>
        </p:spPr>
      </p:pic>
      <p:pic>
        <p:nvPicPr>
          <p:cNvPr id="13" name="Picture 12" descr="A group of blue and white cubes&#10;&#10;Description automatically generated">
            <a:extLst>
              <a:ext uri="{FF2B5EF4-FFF2-40B4-BE49-F238E27FC236}">
                <a16:creationId xmlns:a16="http://schemas.microsoft.com/office/drawing/2014/main" id="{049398C7-6CDC-2123-DEEB-57FCAFA2958F}"/>
              </a:ext>
            </a:extLst>
          </p:cNvPr>
          <p:cNvPicPr>
            <a:picLocks/>
          </p:cNvPicPr>
          <p:nvPr/>
        </p:nvPicPr>
        <p:blipFill>
          <a:blip r:embed="rId8"/>
          <a:stretch>
            <a:fillRect/>
          </a:stretch>
        </p:blipFill>
        <p:spPr>
          <a:xfrm>
            <a:off x="-902" y="6142723"/>
            <a:ext cx="891323" cy="731160"/>
          </a:xfrm>
          <a:prstGeom prst="rect">
            <a:avLst/>
          </a:prstGeom>
        </p:spPr>
      </p:pic>
    </p:spTree>
    <p:extLst>
      <p:ext uri="{BB962C8B-B14F-4D97-AF65-F5344CB8AC3E}">
        <p14:creationId xmlns:p14="http://schemas.microsoft.com/office/powerpoint/2010/main" val="82675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CF0999-5153-E5D1-DEA9-5FF13991D87F}"/>
              </a:ext>
            </a:extLst>
          </p:cNvPr>
          <p:cNvPicPr>
            <a:picLocks noChangeAspect="1"/>
          </p:cNvPicPr>
          <p:nvPr/>
        </p:nvPicPr>
        <p:blipFill rotWithShape="1">
          <a:blip r:embed="rId3"/>
          <a:srcRect t="26861" r="-369" b="647"/>
          <a:stretch/>
        </p:blipFill>
        <p:spPr>
          <a:xfrm>
            <a:off x="0" y="4551404"/>
            <a:ext cx="5612009" cy="2300593"/>
          </a:xfrm>
          <a:prstGeom prst="rect">
            <a:avLst/>
          </a:prstGeom>
          <a:ln>
            <a:noFill/>
          </a:ln>
        </p:spPr>
      </p:pic>
      <p:sp>
        <p:nvSpPr>
          <p:cNvPr id="2" name="Title 1"/>
          <p:cNvSpPr>
            <a:spLocks noGrp="1"/>
          </p:cNvSpPr>
          <p:nvPr>
            <p:ph type="title"/>
          </p:nvPr>
        </p:nvSpPr>
        <p:spPr/>
        <p:txBody>
          <a:bodyPr/>
          <a:lstStyle/>
          <a:p>
            <a:r>
              <a:rPr lang="en-US"/>
              <a:t>Users</a:t>
            </a:r>
          </a:p>
        </p:txBody>
      </p:sp>
      <p:sp>
        <p:nvSpPr>
          <p:cNvPr id="3" name="Text Placeholder 2"/>
          <p:cNvSpPr>
            <a:spLocks noGrp="1"/>
          </p:cNvSpPr>
          <p:nvPr>
            <p:ph type="body" idx="1"/>
          </p:nvPr>
        </p:nvSpPr>
        <p:spPr>
          <a:xfrm>
            <a:off x="8534400" y="5148151"/>
            <a:ext cx="3200400" cy="1463040"/>
          </a:xfrm>
        </p:spPr>
        <p:txBody>
          <a:bodyPr>
            <a:normAutofit lnSpcReduction="10000"/>
          </a:bodyPr>
          <a:lstStyle/>
          <a:p>
            <a:pPr marL="285750" indent="-285750">
              <a:buFont typeface="Arial" charset="0"/>
              <a:buChar char="•"/>
            </a:pPr>
            <a:r>
              <a:rPr lang="en-US"/>
              <a:t>Observables for heavy-ions</a:t>
            </a:r>
          </a:p>
          <a:p>
            <a:pPr marL="285750" indent="-285750">
              <a:buFont typeface="Arial" charset="0"/>
              <a:buChar char="•"/>
            </a:pPr>
            <a:r>
              <a:rPr lang="en-US"/>
              <a:t>Observables for neutron stars</a:t>
            </a:r>
          </a:p>
          <a:p>
            <a:pPr marL="285750" indent="-285750">
              <a:buFont typeface="Arial" charset="0"/>
              <a:buChar char="•"/>
            </a:pPr>
            <a:r>
              <a:rPr lang="en-US"/>
              <a:t>Flavor Equilibration</a:t>
            </a:r>
          </a:p>
          <a:p>
            <a:pPr marL="285750" indent="-285750">
              <a:buFont typeface="Arial" charset="0"/>
              <a:buChar char="•"/>
            </a:pPr>
            <a:r>
              <a:rPr lang="en-US"/>
              <a:t>Compatibility with existing codes/repositories</a:t>
            </a:r>
          </a:p>
        </p:txBody>
      </p:sp>
      <p:sp>
        <p:nvSpPr>
          <p:cNvPr id="6" name="Slide Number Placeholder 5">
            <a:extLst>
              <a:ext uri="{FF2B5EF4-FFF2-40B4-BE49-F238E27FC236}">
                <a16:creationId xmlns:a16="http://schemas.microsoft.com/office/drawing/2014/main" id="{68DB0305-CC63-B805-DDDA-993F1EDDA29B}"/>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22</a:t>
            </a:fld>
            <a:endParaRPr lang="en-US" sz="1400" b="1"/>
          </a:p>
        </p:txBody>
      </p:sp>
    </p:spTree>
    <p:extLst>
      <p:ext uri="{BB962C8B-B14F-4D97-AF65-F5344CB8AC3E}">
        <p14:creationId xmlns:p14="http://schemas.microsoft.com/office/powerpoint/2010/main" val="23996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215D3325-EFE5-D51C-A851-35E7B3861698}"/>
              </a:ext>
            </a:extLst>
          </p:cNvPr>
          <p:cNvSpPr txBox="1"/>
          <p:nvPr/>
        </p:nvSpPr>
        <p:spPr>
          <a:xfrm>
            <a:off x="8544422" y="334841"/>
            <a:ext cx="3281074" cy="338554"/>
          </a:xfrm>
          <a:prstGeom prst="rect">
            <a:avLst/>
          </a:prstGeom>
          <a:noFill/>
        </p:spPr>
        <p:txBody>
          <a:bodyPr wrap="square" lIns="91440" tIns="45720" rIns="91440" bIns="45720" rtlCol="0" anchor="t">
            <a:spAutoFit/>
          </a:bodyPr>
          <a:lstStyle/>
          <a:p>
            <a:pPr algn="r"/>
            <a:r>
              <a:rPr lang="en-US" sz="1600">
                <a:solidFill>
                  <a:schemeClr val="accent1"/>
                </a:solidFill>
              </a:rPr>
              <a:t>Noronha/Ratti/</a:t>
            </a:r>
            <a:r>
              <a:rPr lang="en-US" sz="1600" err="1">
                <a:solidFill>
                  <a:schemeClr val="accent1"/>
                </a:solidFill>
              </a:rPr>
              <a:t>Vovchenko’s</a:t>
            </a:r>
            <a:r>
              <a:rPr lang="en-US" sz="1600">
                <a:solidFill>
                  <a:schemeClr val="accent1"/>
                </a:solidFill>
              </a:rPr>
              <a:t> groups</a:t>
            </a:r>
          </a:p>
        </p:txBody>
      </p:sp>
      <p:sp>
        <p:nvSpPr>
          <p:cNvPr id="10" name="Slide Number Placeholder 5">
            <a:extLst>
              <a:ext uri="{FF2B5EF4-FFF2-40B4-BE49-F238E27FC236}">
                <a16:creationId xmlns:a16="http://schemas.microsoft.com/office/drawing/2014/main" id="{9F8E7039-92A3-1ACC-C365-EF49AAE78971}"/>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23</a:t>
            </a:fld>
            <a:endParaRPr lang="en-US" sz="1400" b="1"/>
          </a:p>
        </p:txBody>
      </p:sp>
      <p:sp>
        <p:nvSpPr>
          <p:cNvPr id="4" name="TextBox 11">
            <a:extLst>
              <a:ext uri="{FF2B5EF4-FFF2-40B4-BE49-F238E27FC236}">
                <a16:creationId xmlns:a16="http://schemas.microsoft.com/office/drawing/2014/main" id="{309A1796-7101-9A4C-698A-A0BD98A3F235}"/>
              </a:ext>
            </a:extLst>
          </p:cNvPr>
          <p:cNvSpPr txBox="1"/>
          <p:nvPr/>
        </p:nvSpPr>
        <p:spPr>
          <a:xfrm>
            <a:off x="6452438" y="4772134"/>
            <a:ext cx="4681634"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Courier New"/>
              <a:buChar char="o"/>
            </a:pPr>
            <a:r>
              <a:rPr lang="en-US" b="1">
                <a:latin typeface="TW Cen MT"/>
                <a:cs typeface="Arial"/>
              </a:rPr>
              <a:t>Freeze-out physics</a:t>
            </a:r>
            <a:endParaRPr lang="en-US" b="1">
              <a:latin typeface="TW Cen MT"/>
            </a:endParaRPr>
          </a:p>
          <a:p>
            <a:pPr marL="742950" lvl="1" indent="-285750">
              <a:buFont typeface="Arial,Sans-Serif"/>
              <a:buChar char="•"/>
            </a:pPr>
            <a:r>
              <a:rPr lang="en-US">
                <a:latin typeface="TW Cen MT"/>
                <a:cs typeface="Arial"/>
              </a:rPr>
              <a:t>T and </a:t>
            </a:r>
            <a:r>
              <a:rPr lang="el-GR">
                <a:latin typeface="Arial"/>
                <a:cs typeface="Arial"/>
              </a:rPr>
              <a:t>μ</a:t>
            </a:r>
            <a:r>
              <a:rPr lang="en-US" sz="1200" baseline="-25000">
                <a:ea typeface="+mn-lt"/>
                <a:cs typeface="+mn-lt"/>
              </a:rPr>
              <a:t>B  </a:t>
            </a:r>
            <a:r>
              <a:rPr lang="en-US">
                <a:ea typeface="+mn-lt"/>
                <a:cs typeface="+mn-lt"/>
              </a:rPr>
              <a:t>at chemical freeze-out can be fitted from experimental data with HRG</a:t>
            </a:r>
          </a:p>
          <a:p>
            <a:pPr marL="742950" lvl="1" indent="-285750">
              <a:buFont typeface="Arial,Sans-Serif"/>
              <a:buChar char="•"/>
            </a:pPr>
            <a:r>
              <a:rPr lang="en-US"/>
              <a:t>will be incorporated </a:t>
            </a:r>
            <a:r>
              <a:rPr lang="en-US" err="1"/>
              <a:t>fromThermal</a:t>
            </a:r>
            <a:r>
              <a:rPr lang="en-US"/>
              <a:t>-FIST</a:t>
            </a:r>
          </a:p>
        </p:txBody>
      </p:sp>
      <p:sp>
        <p:nvSpPr>
          <p:cNvPr id="9" name="TextBox 15">
            <a:extLst>
              <a:ext uri="{FF2B5EF4-FFF2-40B4-BE49-F238E27FC236}">
                <a16:creationId xmlns:a16="http://schemas.microsoft.com/office/drawing/2014/main" id="{9CFF6B0A-6D36-E46D-A80F-B971730C7A8A}"/>
              </a:ext>
            </a:extLst>
          </p:cNvPr>
          <p:cNvSpPr txBox="1"/>
          <p:nvPr/>
        </p:nvSpPr>
        <p:spPr>
          <a:xfrm>
            <a:off x="6087326" y="2385515"/>
            <a:ext cx="5313005"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Courier New"/>
              <a:buChar char="o"/>
            </a:pPr>
            <a:r>
              <a:rPr lang="en-US" b="1">
                <a:latin typeface="TW Cen MT"/>
                <a:cs typeface="Arial"/>
              </a:rPr>
              <a:t>Transport coefficients from Holographic module</a:t>
            </a:r>
          </a:p>
          <a:p>
            <a:pPr marL="742950" lvl="1" indent="-285750">
              <a:buFont typeface="Arial,Sans-Serif"/>
              <a:buChar char="•"/>
            </a:pPr>
            <a:r>
              <a:rPr lang="en-US">
                <a:ea typeface="+mn-lt"/>
                <a:cs typeface="+mn-lt"/>
              </a:rPr>
              <a:t>Thermal conductivity</a:t>
            </a:r>
          </a:p>
          <a:p>
            <a:pPr marL="742950" lvl="1" indent="-285750">
              <a:buFont typeface="Arial,Sans-Serif"/>
              <a:buChar char="•"/>
            </a:pPr>
            <a:r>
              <a:rPr lang="en-US">
                <a:ea typeface="+mn-lt"/>
                <a:cs typeface="+mn-lt"/>
              </a:rPr>
              <a:t>Baryon conductivity &amp; diffusion</a:t>
            </a:r>
            <a:endParaRPr lang="en-US"/>
          </a:p>
          <a:p>
            <a:pPr marL="742950" lvl="1" indent="-285750">
              <a:buFont typeface="Arial,Sans-Serif"/>
              <a:buChar char="•"/>
            </a:pPr>
            <a:r>
              <a:rPr lang="en-US"/>
              <a:t>Shear &amp; bulk viscosities </a:t>
            </a:r>
          </a:p>
          <a:p>
            <a:pPr marL="742950" lvl="1" indent="-285750">
              <a:buFont typeface="Arial"/>
              <a:buChar char="•"/>
            </a:pPr>
            <a:r>
              <a:rPr lang="en-US">
                <a:ea typeface="+mn-lt"/>
                <a:cs typeface="+mn-lt"/>
              </a:rPr>
              <a:t>HQ drag force &amp; Langevin diffusion coefficients</a:t>
            </a:r>
          </a:p>
          <a:p>
            <a:pPr marL="742950" lvl="1" indent="-285750">
              <a:buFont typeface="Arial"/>
              <a:buChar char="•"/>
            </a:pPr>
            <a:r>
              <a:rPr lang="en-US">
                <a:ea typeface="+mn-lt"/>
                <a:cs typeface="+mn-lt"/>
              </a:rPr>
              <a:t>Jet quenching parameter</a:t>
            </a:r>
          </a:p>
        </p:txBody>
      </p:sp>
      <p:sp>
        <p:nvSpPr>
          <p:cNvPr id="17" name="Title 1">
            <a:extLst>
              <a:ext uri="{FF2B5EF4-FFF2-40B4-BE49-F238E27FC236}">
                <a16:creationId xmlns:a16="http://schemas.microsoft.com/office/drawing/2014/main" id="{45B80B7B-8473-2716-7E2A-B4C33BCAB551}"/>
              </a:ext>
            </a:extLst>
          </p:cNvPr>
          <p:cNvSpPr>
            <a:spLocks noGrp="1"/>
          </p:cNvSpPr>
          <p:nvPr/>
        </p:nvSpPr>
        <p:spPr>
          <a:xfrm>
            <a:off x="762310" y="592029"/>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Observables for heavy-ions</a:t>
            </a:r>
            <a:endParaRPr lang="en-US"/>
          </a:p>
        </p:txBody>
      </p:sp>
      <p:pic>
        <p:nvPicPr>
          <p:cNvPr id="19" name="Picture 18" descr="A graph of different colored lines&#10;&#10;Description automatically generated">
            <a:extLst>
              <a:ext uri="{FF2B5EF4-FFF2-40B4-BE49-F238E27FC236}">
                <a16:creationId xmlns:a16="http://schemas.microsoft.com/office/drawing/2014/main" id="{9C74CDE7-99F7-58A4-F381-2E3D453095B7}"/>
              </a:ext>
            </a:extLst>
          </p:cNvPr>
          <p:cNvPicPr>
            <a:picLocks noChangeAspect="1"/>
          </p:cNvPicPr>
          <p:nvPr/>
        </p:nvPicPr>
        <p:blipFill>
          <a:blip r:embed="rId4"/>
          <a:stretch>
            <a:fillRect/>
          </a:stretch>
        </p:blipFill>
        <p:spPr>
          <a:xfrm>
            <a:off x="861019" y="2123302"/>
            <a:ext cx="5238935" cy="4042719"/>
          </a:xfrm>
          <a:prstGeom prst="rect">
            <a:avLst/>
          </a:prstGeom>
        </p:spPr>
      </p:pic>
      <p:pic>
        <p:nvPicPr>
          <p:cNvPr id="3" name="Picture 2" descr="A group of blue and white cubes&#10;&#10;Description automatically generated">
            <a:extLst>
              <a:ext uri="{FF2B5EF4-FFF2-40B4-BE49-F238E27FC236}">
                <a16:creationId xmlns:a16="http://schemas.microsoft.com/office/drawing/2014/main" id="{85099418-F3A6-5935-0B43-23DAFF771FBC}"/>
              </a:ext>
            </a:extLst>
          </p:cNvPr>
          <p:cNvPicPr>
            <a:picLocks/>
          </p:cNvPicPr>
          <p:nvPr/>
        </p:nvPicPr>
        <p:blipFill>
          <a:blip r:embed="rId5"/>
          <a:stretch>
            <a:fillRect/>
          </a:stretch>
        </p:blipFill>
        <p:spPr>
          <a:xfrm>
            <a:off x="-902" y="6142723"/>
            <a:ext cx="891323" cy="731160"/>
          </a:xfrm>
          <a:prstGeom prst="rect">
            <a:avLst/>
          </a:prstGeom>
        </p:spPr>
      </p:pic>
    </p:spTree>
    <p:extLst>
      <p:ext uri="{BB962C8B-B14F-4D97-AF65-F5344CB8AC3E}">
        <p14:creationId xmlns:p14="http://schemas.microsoft.com/office/powerpoint/2010/main" val="19220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215D3325-EFE5-D51C-A851-35E7B3861698}"/>
              </a:ext>
            </a:extLst>
          </p:cNvPr>
          <p:cNvSpPr txBox="1"/>
          <p:nvPr/>
        </p:nvSpPr>
        <p:spPr>
          <a:xfrm>
            <a:off x="8544422" y="334841"/>
            <a:ext cx="3281074" cy="338554"/>
          </a:xfrm>
          <a:prstGeom prst="rect">
            <a:avLst/>
          </a:prstGeom>
          <a:noFill/>
        </p:spPr>
        <p:txBody>
          <a:bodyPr wrap="square" lIns="91440" tIns="45720" rIns="91440" bIns="45720" rtlCol="0" anchor="t">
            <a:spAutoFit/>
          </a:bodyPr>
          <a:lstStyle/>
          <a:p>
            <a:pPr algn="r"/>
            <a:r>
              <a:rPr lang="en-US" sz="1600">
                <a:solidFill>
                  <a:schemeClr val="accent1"/>
                </a:solidFill>
              </a:rPr>
              <a:t>Noronha-Hostler/Ratti's groups</a:t>
            </a:r>
          </a:p>
        </p:txBody>
      </p:sp>
      <p:pic>
        <p:nvPicPr>
          <p:cNvPr id="14" name="Picture 13" descr="Chart, line chart&#10;&#10;Description automatically generated">
            <a:extLst>
              <a:ext uri="{FF2B5EF4-FFF2-40B4-BE49-F238E27FC236}">
                <a16:creationId xmlns:a16="http://schemas.microsoft.com/office/drawing/2014/main" id="{028E6639-E117-751B-7B0C-3FA81999DDD0}"/>
              </a:ext>
            </a:extLst>
          </p:cNvPr>
          <p:cNvPicPr>
            <a:picLocks noChangeAspect="1"/>
          </p:cNvPicPr>
          <p:nvPr/>
        </p:nvPicPr>
        <p:blipFill>
          <a:blip r:embed="rId3"/>
          <a:stretch>
            <a:fillRect/>
          </a:stretch>
        </p:blipFill>
        <p:spPr>
          <a:xfrm>
            <a:off x="6664613" y="3187304"/>
            <a:ext cx="5160108" cy="3671579"/>
          </a:xfrm>
          <a:prstGeom prst="rect">
            <a:avLst/>
          </a:prstGeom>
        </p:spPr>
      </p:pic>
      <p:sp>
        <p:nvSpPr>
          <p:cNvPr id="10" name="Slide Number Placeholder 5">
            <a:extLst>
              <a:ext uri="{FF2B5EF4-FFF2-40B4-BE49-F238E27FC236}">
                <a16:creationId xmlns:a16="http://schemas.microsoft.com/office/drawing/2014/main" id="{9F8E7039-92A3-1ACC-C365-EF49AAE78971}"/>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24</a:t>
            </a:fld>
            <a:endParaRPr lang="en-US" sz="1400" b="1"/>
          </a:p>
        </p:txBody>
      </p:sp>
      <p:sp>
        <p:nvSpPr>
          <p:cNvPr id="18" name="TextBox 17">
            <a:extLst>
              <a:ext uri="{FF2B5EF4-FFF2-40B4-BE49-F238E27FC236}">
                <a16:creationId xmlns:a16="http://schemas.microsoft.com/office/drawing/2014/main" id="{630B9FB7-AF6C-7692-AE6E-AD6F6F8BEC01}"/>
              </a:ext>
            </a:extLst>
          </p:cNvPr>
          <p:cNvSpPr txBox="1"/>
          <p:nvPr/>
        </p:nvSpPr>
        <p:spPr>
          <a:xfrm>
            <a:off x="629759" y="1955971"/>
            <a:ext cx="735539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a:latin typeface="TW Cen MT"/>
                <a:cs typeface="Arial"/>
              </a:rPr>
              <a:t>Susceptibilities &amp; hadronic species contributions</a:t>
            </a:r>
          </a:p>
          <a:p>
            <a:pPr marL="742950" lvl="1" indent="-285750">
              <a:buFont typeface="Arial,Sans-Serif"/>
              <a:buChar char="•"/>
            </a:pPr>
            <a:r>
              <a:rPr lang="en-US">
                <a:latin typeface="TW Cen MT"/>
                <a:cs typeface="Arial"/>
              </a:rPr>
              <a:t>Susceptibilities from lattice QCD will be computable</a:t>
            </a:r>
          </a:p>
          <a:p>
            <a:pPr marL="742950" lvl="1" indent="-285750">
              <a:buFont typeface="Arial,Sans-Serif"/>
              <a:buChar char="•"/>
            </a:pPr>
            <a:r>
              <a:rPr lang="en-US">
                <a:latin typeface="TW Cen MT"/>
                <a:cs typeface="Arial"/>
              </a:rPr>
              <a:t>using HRG, one can study the breakdown of different hadron families:</a:t>
            </a:r>
          </a:p>
          <a:p>
            <a:pPr marL="1200150" lvl="2" indent="-285750">
              <a:buFont typeface="Wingdings"/>
              <a:buChar char="Ø"/>
            </a:pPr>
            <a:r>
              <a:rPr lang="en-US"/>
              <a:t>we will provide combinations for hadronic contributions to </a:t>
            </a:r>
            <a:br>
              <a:rPr lang="en-US"/>
            </a:br>
            <a:r>
              <a:rPr lang="en-US"/>
              <a:t>total pressure</a:t>
            </a:r>
          </a:p>
          <a:p>
            <a:pPr marL="1200150" lvl="2" indent="-285750">
              <a:buFont typeface="Wingdings"/>
              <a:buChar char="Ø"/>
            </a:pPr>
            <a:r>
              <a:rPr lang="en-US"/>
              <a:t>we will provide analogous relations for susceptibilities</a:t>
            </a:r>
          </a:p>
        </p:txBody>
      </p:sp>
      <p:sp>
        <p:nvSpPr>
          <p:cNvPr id="4" name="TextBox 11">
            <a:extLst>
              <a:ext uri="{FF2B5EF4-FFF2-40B4-BE49-F238E27FC236}">
                <a16:creationId xmlns:a16="http://schemas.microsoft.com/office/drawing/2014/main" id="{309A1796-7101-9A4C-698A-A0BD98A3F235}"/>
              </a:ext>
            </a:extLst>
          </p:cNvPr>
          <p:cNvSpPr txBox="1"/>
          <p:nvPr/>
        </p:nvSpPr>
        <p:spPr>
          <a:xfrm>
            <a:off x="994870" y="4607377"/>
            <a:ext cx="4681634"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Courier New"/>
              <a:buChar char="o"/>
            </a:pPr>
            <a:r>
              <a:rPr lang="en-US" b="1">
                <a:latin typeface="TW Cen MT"/>
                <a:cs typeface="Arial"/>
              </a:rPr>
              <a:t>PDG21+ list</a:t>
            </a:r>
            <a:endParaRPr lang="en-US" b="1">
              <a:latin typeface="TW Cen MT"/>
            </a:endParaRPr>
          </a:p>
          <a:p>
            <a:pPr marL="742950" lvl="1" indent="-285750">
              <a:buFont typeface="Arial,Sans-Serif"/>
              <a:buChar char="•"/>
            </a:pPr>
            <a:r>
              <a:rPr lang="en-US">
                <a:latin typeface="TW Cen MT"/>
                <a:cs typeface="Arial"/>
              </a:rPr>
              <a:t>Add</a:t>
            </a:r>
            <a:r>
              <a:rPr lang="en-US">
                <a:latin typeface="TW Cen MT"/>
                <a:ea typeface="+mn-lt"/>
                <a:cs typeface="Arial"/>
              </a:rPr>
              <a:t> up all resonances from PDG </a:t>
            </a:r>
            <a:br>
              <a:rPr lang="en-US">
                <a:latin typeface="TW Cen MT"/>
                <a:ea typeface="+mn-lt"/>
                <a:cs typeface="Arial"/>
              </a:rPr>
            </a:br>
            <a:r>
              <a:rPr lang="en-US">
                <a:latin typeface="TW Cen MT"/>
                <a:cs typeface="Arial"/>
              </a:rPr>
              <a:t>(from * to *****)</a:t>
            </a:r>
          </a:p>
          <a:p>
            <a:pPr marL="742950" lvl="1" indent="-285750">
              <a:buFont typeface="Arial,Sans-Serif"/>
              <a:buChar char="•"/>
            </a:pPr>
            <a:r>
              <a:rPr lang="en-US">
                <a:latin typeface="TW Cen MT"/>
                <a:cs typeface="Arial"/>
              </a:rPr>
              <a:t>Create decay channels through radiation for unknown higher energy baryons</a:t>
            </a:r>
            <a:endParaRPr lang="en-US"/>
          </a:p>
        </p:txBody>
      </p:sp>
      <p:sp>
        <p:nvSpPr>
          <p:cNvPr id="9" name="Title 1">
            <a:extLst>
              <a:ext uri="{FF2B5EF4-FFF2-40B4-BE49-F238E27FC236}">
                <a16:creationId xmlns:a16="http://schemas.microsoft.com/office/drawing/2014/main" id="{B7AC1917-BD0A-D8FB-44DF-31A4BBF492DA}"/>
              </a:ext>
            </a:extLst>
          </p:cNvPr>
          <p:cNvSpPr>
            <a:spLocks noGrp="1"/>
          </p:cNvSpPr>
          <p:nvPr/>
        </p:nvSpPr>
        <p:spPr>
          <a:xfrm>
            <a:off x="762310" y="592029"/>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Observables for heavy-ions</a:t>
            </a:r>
            <a:endParaRPr lang="en-US"/>
          </a:p>
        </p:txBody>
      </p:sp>
      <p:pic>
        <p:nvPicPr>
          <p:cNvPr id="3" name="Picture 2" descr="A group of blue and white cubes&#10;&#10;Description automatically generated">
            <a:extLst>
              <a:ext uri="{FF2B5EF4-FFF2-40B4-BE49-F238E27FC236}">
                <a16:creationId xmlns:a16="http://schemas.microsoft.com/office/drawing/2014/main" id="{0A0797CB-756A-1436-DDFF-EF677843CA04}"/>
              </a:ext>
            </a:extLst>
          </p:cNvPr>
          <p:cNvPicPr>
            <a:picLocks/>
          </p:cNvPicPr>
          <p:nvPr/>
        </p:nvPicPr>
        <p:blipFill>
          <a:blip r:embed="rId4"/>
          <a:stretch>
            <a:fillRect/>
          </a:stretch>
        </p:blipFill>
        <p:spPr>
          <a:xfrm>
            <a:off x="-902" y="6142723"/>
            <a:ext cx="891323" cy="731160"/>
          </a:xfrm>
          <a:prstGeom prst="rect">
            <a:avLst/>
          </a:prstGeom>
        </p:spPr>
      </p:pic>
    </p:spTree>
    <p:extLst>
      <p:ext uri="{BB962C8B-B14F-4D97-AF65-F5344CB8AC3E}">
        <p14:creationId xmlns:p14="http://schemas.microsoft.com/office/powerpoint/2010/main" val="3549586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a:extLst>
              <a:ext uri="{FF2B5EF4-FFF2-40B4-BE49-F238E27FC236}">
                <a16:creationId xmlns:a16="http://schemas.microsoft.com/office/drawing/2014/main" id="{EEB99D01-BBED-6B8D-876B-DB9042D0A60F}"/>
              </a:ext>
            </a:extLst>
          </p:cNvPr>
          <p:cNvSpPr txBox="1"/>
          <p:nvPr/>
        </p:nvSpPr>
        <p:spPr>
          <a:xfrm>
            <a:off x="8328522" y="334841"/>
            <a:ext cx="3496974" cy="338554"/>
          </a:xfrm>
          <a:prstGeom prst="rect">
            <a:avLst/>
          </a:prstGeom>
          <a:noFill/>
        </p:spPr>
        <p:txBody>
          <a:bodyPr wrap="square" lIns="91440" tIns="45720" rIns="91440" bIns="45720" rtlCol="0" anchor="t">
            <a:spAutoFit/>
          </a:bodyPr>
          <a:lstStyle/>
          <a:p>
            <a:pPr algn="r"/>
            <a:r>
              <a:rPr lang="en-US" sz="1600">
                <a:solidFill>
                  <a:schemeClr val="accent1"/>
                </a:solidFill>
              </a:rPr>
              <a:t>Yunes’s group</a:t>
            </a:r>
          </a:p>
        </p:txBody>
      </p:sp>
      <p:sp>
        <p:nvSpPr>
          <p:cNvPr id="13" name="Slide Number Placeholder 5">
            <a:extLst>
              <a:ext uri="{FF2B5EF4-FFF2-40B4-BE49-F238E27FC236}">
                <a16:creationId xmlns:a16="http://schemas.microsoft.com/office/drawing/2014/main" id="{A25E88C4-45CB-46D6-2A58-200CBDE65888}"/>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25</a:t>
            </a:fld>
            <a:endParaRPr lang="en-US" sz="1400" b="1"/>
          </a:p>
        </p:txBody>
      </p:sp>
      <p:sp>
        <p:nvSpPr>
          <p:cNvPr id="15" name="TextBox 14">
            <a:extLst>
              <a:ext uri="{FF2B5EF4-FFF2-40B4-BE49-F238E27FC236}">
                <a16:creationId xmlns:a16="http://schemas.microsoft.com/office/drawing/2014/main" id="{F9011CB3-2AE9-79A8-F5DD-E79874E4A17C}"/>
              </a:ext>
            </a:extLst>
          </p:cNvPr>
          <p:cNvSpPr txBox="1"/>
          <p:nvPr/>
        </p:nvSpPr>
        <p:spPr>
          <a:xfrm>
            <a:off x="260660" y="2204844"/>
            <a:ext cx="632300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a:latin typeface="TW Cen MT"/>
                <a:cs typeface="Arial"/>
              </a:rPr>
              <a:t>QLIMR module</a:t>
            </a:r>
            <a:r>
              <a:rPr lang="en-US">
                <a:latin typeface="TW Cen MT"/>
                <a:cs typeface="Arial"/>
              </a:rPr>
              <a:t> </a:t>
            </a:r>
            <a:endParaRPr lang="en-US" b="1">
              <a:latin typeface="TW Cen MT"/>
              <a:cs typeface="Arial"/>
            </a:endParaRPr>
          </a:p>
          <a:p>
            <a:pPr lvl="1"/>
            <a:r>
              <a:rPr lang="en-US">
                <a:latin typeface="TW Cen MT"/>
                <a:cs typeface="Arial"/>
              </a:rPr>
              <a:t>Given an </a:t>
            </a:r>
            <a:r>
              <a:rPr lang="en-US" err="1">
                <a:latin typeface="TW Cen MT"/>
                <a:cs typeface="Arial"/>
              </a:rPr>
              <a:t>EoS</a:t>
            </a:r>
            <a:r>
              <a:rPr lang="en-US">
                <a:latin typeface="TW Cen MT"/>
                <a:cs typeface="Arial"/>
              </a:rPr>
              <a:t>, solves the </a:t>
            </a:r>
            <a:r>
              <a:rPr lang="en-US" err="1">
                <a:latin typeface="TW Cen MT"/>
                <a:cs typeface="Arial"/>
              </a:rPr>
              <a:t>Tolmann</a:t>
            </a:r>
            <a:r>
              <a:rPr lang="en-US">
                <a:latin typeface="TW Cen MT"/>
                <a:cs typeface="Arial"/>
              </a:rPr>
              <a:t>-Oppenheimer-Volkoff (TOV) equations </a:t>
            </a:r>
            <a:endParaRPr lang="en-US">
              <a:latin typeface="Tw Cen MT" panose="020B0602020104020603"/>
              <a:cs typeface="Arial"/>
            </a:endParaRPr>
          </a:p>
          <a:p>
            <a:pPr lvl="1"/>
            <a:endParaRPr lang="en-US">
              <a:latin typeface="TW Cen MT"/>
              <a:cs typeface="Arial"/>
            </a:endParaRPr>
          </a:p>
          <a:p>
            <a:pPr lvl="1"/>
            <a:endParaRPr lang="en-US">
              <a:latin typeface="TW Cen MT"/>
              <a:cs typeface="Arial"/>
            </a:endParaRPr>
          </a:p>
          <a:p>
            <a:pPr lvl="1"/>
            <a:endParaRPr lang="en-US">
              <a:latin typeface="TW Cen MT"/>
              <a:cs typeface="Arial"/>
            </a:endParaRPr>
          </a:p>
          <a:p>
            <a:pPr lvl="1"/>
            <a:r>
              <a:rPr lang="en-US">
                <a:latin typeface="TW Cen MT"/>
                <a:cs typeface="Arial"/>
              </a:rPr>
              <a:t>and computes:</a:t>
            </a:r>
            <a:endParaRPr lang="en-US"/>
          </a:p>
          <a:p>
            <a:pPr marL="1200150" lvl="2" indent="-285750">
              <a:buFont typeface="Wingdings"/>
              <a:buChar char="Ø"/>
            </a:pPr>
            <a:r>
              <a:rPr lang="en-US"/>
              <a:t>Q: quadrupole moment Q of NS</a:t>
            </a:r>
          </a:p>
          <a:p>
            <a:pPr marL="1200150" lvl="2" indent="-285750">
              <a:buFont typeface="Wingdings"/>
              <a:buChar char="Ø"/>
            </a:pPr>
            <a:r>
              <a:rPr lang="en-US"/>
              <a:t>L: tidal Love number (tidal force deformability)</a:t>
            </a:r>
          </a:p>
          <a:p>
            <a:pPr marL="1200150" lvl="2" indent="-285750">
              <a:buFont typeface="Wingdings"/>
              <a:buChar char="Ø"/>
            </a:pPr>
            <a:r>
              <a:rPr lang="en-US"/>
              <a:t>I: moment of inertia</a:t>
            </a:r>
          </a:p>
          <a:p>
            <a:pPr marL="1200150" lvl="2" indent="-285750">
              <a:buFont typeface="Wingdings"/>
              <a:buChar char="Ø"/>
            </a:pPr>
            <a:r>
              <a:rPr lang="en-US"/>
              <a:t>M: mass of NS (+</a:t>
            </a:r>
            <a:r>
              <a:rPr lang="en-US" err="1">
                <a:ea typeface="+mn-lt"/>
                <a:cs typeface="+mn-lt"/>
              </a:rPr>
              <a:t>Δ</a:t>
            </a:r>
            <a:r>
              <a:rPr lang="en-US" err="1"/>
              <a:t>m</a:t>
            </a:r>
            <a:r>
              <a:rPr lang="en-US"/>
              <a:t> to correct for rotation)</a:t>
            </a:r>
          </a:p>
          <a:p>
            <a:pPr marL="1200150" lvl="2" indent="-285750">
              <a:buFont typeface="Wingdings"/>
              <a:buChar char="Ø"/>
            </a:pPr>
            <a:r>
              <a:rPr lang="en-US"/>
              <a:t>R: radius of NS (+ΔR to correct for HRG too)</a:t>
            </a:r>
          </a:p>
          <a:p>
            <a:pPr marL="1200150" lvl="2" indent="-285750">
              <a:buFont typeface="Wingdings"/>
              <a:buChar char="Ø"/>
            </a:pPr>
            <a:r>
              <a:rPr lang="en-US"/>
              <a:t>Local function p(R), f(R)</a:t>
            </a:r>
          </a:p>
        </p:txBody>
      </p:sp>
      <p:pic>
        <p:nvPicPr>
          <p:cNvPr id="7" name="Picture 6" descr="A group of blue and white cubes&#10;&#10;Description automatically generated">
            <a:extLst>
              <a:ext uri="{FF2B5EF4-FFF2-40B4-BE49-F238E27FC236}">
                <a16:creationId xmlns:a16="http://schemas.microsoft.com/office/drawing/2014/main" id="{D0373097-FAAF-8FCB-95B0-B5312D2A731A}"/>
              </a:ext>
            </a:extLst>
          </p:cNvPr>
          <p:cNvPicPr>
            <a:picLocks noChangeAspect="1"/>
          </p:cNvPicPr>
          <p:nvPr/>
        </p:nvPicPr>
        <p:blipFill>
          <a:blip r:embed="rId3"/>
          <a:stretch>
            <a:fillRect/>
          </a:stretch>
        </p:blipFill>
        <p:spPr>
          <a:xfrm>
            <a:off x="-902" y="6091237"/>
            <a:ext cx="866775" cy="771525"/>
          </a:xfrm>
          <a:prstGeom prst="rect">
            <a:avLst/>
          </a:prstGeom>
        </p:spPr>
      </p:pic>
      <p:pic>
        <p:nvPicPr>
          <p:cNvPr id="2" name="Picture 1" descr="A group of graphs with different colored lines&#10;&#10;Description automatically generated">
            <a:extLst>
              <a:ext uri="{FF2B5EF4-FFF2-40B4-BE49-F238E27FC236}">
                <a16:creationId xmlns:a16="http://schemas.microsoft.com/office/drawing/2014/main" id="{2EC91CF4-BC3D-58DE-B2B0-4FE53AA60D93}"/>
              </a:ext>
            </a:extLst>
          </p:cNvPr>
          <p:cNvPicPr>
            <a:picLocks noChangeAspect="1"/>
          </p:cNvPicPr>
          <p:nvPr/>
        </p:nvPicPr>
        <p:blipFill rotWithShape="1">
          <a:blip r:embed="rId4"/>
          <a:srcRect l="-719" r="49846" b="50644"/>
          <a:stretch/>
        </p:blipFill>
        <p:spPr>
          <a:xfrm>
            <a:off x="6755027" y="2142755"/>
            <a:ext cx="5095837" cy="3944177"/>
          </a:xfrm>
          <a:prstGeom prst="rect">
            <a:avLst/>
          </a:prstGeom>
        </p:spPr>
      </p:pic>
      <p:sp>
        <p:nvSpPr>
          <p:cNvPr id="5" name="Rectangle: Rounded Corners 12">
            <a:extLst>
              <a:ext uri="{FF2B5EF4-FFF2-40B4-BE49-F238E27FC236}">
                <a16:creationId xmlns:a16="http://schemas.microsoft.com/office/drawing/2014/main" id="{2DA863B3-5D9B-E4B0-A63E-77CAB9FEB8E8}"/>
              </a:ext>
            </a:extLst>
          </p:cNvPr>
          <p:cNvSpPr/>
          <p:nvPr/>
        </p:nvSpPr>
        <p:spPr>
          <a:xfrm rot="780000">
            <a:off x="4125147" y="5745794"/>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α-RELEASE</a:t>
            </a:r>
          </a:p>
        </p:txBody>
      </p:sp>
      <p:pic>
        <p:nvPicPr>
          <p:cNvPr id="3" name="Picture 2">
            <a:extLst>
              <a:ext uri="{FF2B5EF4-FFF2-40B4-BE49-F238E27FC236}">
                <a16:creationId xmlns:a16="http://schemas.microsoft.com/office/drawing/2014/main" id="{CF3EE049-794E-D7A6-FEFB-94D175D5B170}"/>
              </a:ext>
            </a:extLst>
          </p:cNvPr>
          <p:cNvPicPr>
            <a:picLocks noChangeAspect="1"/>
          </p:cNvPicPr>
          <p:nvPr/>
        </p:nvPicPr>
        <p:blipFill>
          <a:blip r:embed="rId5"/>
          <a:stretch>
            <a:fillRect/>
          </a:stretch>
        </p:blipFill>
        <p:spPr>
          <a:xfrm>
            <a:off x="370702" y="3151779"/>
            <a:ext cx="6096000" cy="780982"/>
          </a:xfrm>
          <a:prstGeom prst="rect">
            <a:avLst/>
          </a:prstGeom>
        </p:spPr>
      </p:pic>
      <p:sp>
        <p:nvSpPr>
          <p:cNvPr id="8" name="Title 1">
            <a:extLst>
              <a:ext uri="{FF2B5EF4-FFF2-40B4-BE49-F238E27FC236}">
                <a16:creationId xmlns:a16="http://schemas.microsoft.com/office/drawing/2014/main" id="{F66A05D2-B9B6-A869-2C18-901764AEB251}"/>
              </a:ext>
            </a:extLst>
          </p:cNvPr>
          <p:cNvSpPr>
            <a:spLocks noGrp="1"/>
          </p:cNvSpPr>
          <p:nvPr/>
        </p:nvSpPr>
        <p:spPr>
          <a:xfrm>
            <a:off x="762310" y="602326"/>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Observables for Neutron star</a:t>
            </a:r>
            <a:endParaRPr lang="en-US"/>
          </a:p>
        </p:txBody>
      </p:sp>
    </p:spTree>
    <p:extLst>
      <p:ext uri="{BB962C8B-B14F-4D97-AF65-F5344CB8AC3E}">
        <p14:creationId xmlns:p14="http://schemas.microsoft.com/office/powerpoint/2010/main" val="933982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2">
            <a:extLst>
              <a:ext uri="{FF2B5EF4-FFF2-40B4-BE49-F238E27FC236}">
                <a16:creationId xmlns:a16="http://schemas.microsoft.com/office/drawing/2014/main" id="{6FE11F81-7D07-D10C-4F4F-8F4633D89FA7}"/>
              </a:ext>
            </a:extLst>
          </p:cNvPr>
          <p:cNvSpPr/>
          <p:nvPr/>
        </p:nvSpPr>
        <p:spPr>
          <a:xfrm rot="780000">
            <a:off x="4650309" y="376871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α-RELEASE</a:t>
            </a:r>
          </a:p>
        </p:txBody>
      </p:sp>
      <p:sp>
        <p:nvSpPr>
          <p:cNvPr id="6" name="TextBox 12">
            <a:extLst>
              <a:ext uri="{FF2B5EF4-FFF2-40B4-BE49-F238E27FC236}">
                <a16:creationId xmlns:a16="http://schemas.microsoft.com/office/drawing/2014/main" id="{EEB99D01-BBED-6B8D-876B-DB9042D0A60F}"/>
              </a:ext>
            </a:extLst>
          </p:cNvPr>
          <p:cNvSpPr txBox="1"/>
          <p:nvPr/>
        </p:nvSpPr>
        <p:spPr>
          <a:xfrm>
            <a:off x="8328522" y="334841"/>
            <a:ext cx="3496974" cy="338554"/>
          </a:xfrm>
          <a:prstGeom prst="rect">
            <a:avLst/>
          </a:prstGeom>
          <a:noFill/>
        </p:spPr>
        <p:txBody>
          <a:bodyPr wrap="square" lIns="91440" tIns="45720" rIns="91440" bIns="45720" rtlCol="0" anchor="t">
            <a:spAutoFit/>
          </a:bodyPr>
          <a:lstStyle/>
          <a:p>
            <a:pPr algn="r"/>
            <a:r>
              <a:rPr lang="en-US" sz="1600">
                <a:solidFill>
                  <a:schemeClr val="accent1"/>
                </a:solidFill>
              </a:rPr>
              <a:t>Alford/Dexheimer/Most/Yunes’s groups</a:t>
            </a:r>
          </a:p>
        </p:txBody>
      </p:sp>
      <p:sp>
        <p:nvSpPr>
          <p:cNvPr id="13" name="Slide Number Placeholder 5">
            <a:extLst>
              <a:ext uri="{FF2B5EF4-FFF2-40B4-BE49-F238E27FC236}">
                <a16:creationId xmlns:a16="http://schemas.microsoft.com/office/drawing/2014/main" id="{A25E88C4-45CB-46D6-2A58-200CBDE65888}"/>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26</a:t>
            </a:fld>
            <a:endParaRPr lang="en-US" sz="1400" b="1"/>
          </a:p>
        </p:txBody>
      </p:sp>
      <p:sp>
        <p:nvSpPr>
          <p:cNvPr id="16" name="TextBox 15">
            <a:extLst>
              <a:ext uri="{FF2B5EF4-FFF2-40B4-BE49-F238E27FC236}">
                <a16:creationId xmlns:a16="http://schemas.microsoft.com/office/drawing/2014/main" id="{2714C8F2-8152-1928-5058-05C56FFBEB27}"/>
              </a:ext>
            </a:extLst>
          </p:cNvPr>
          <p:cNvSpPr txBox="1"/>
          <p:nvPr/>
        </p:nvSpPr>
        <p:spPr>
          <a:xfrm>
            <a:off x="689372" y="2009196"/>
            <a:ext cx="4568710"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err="1">
                <a:latin typeface="TW Cen MT"/>
                <a:cs typeface="Arial"/>
              </a:rPr>
              <a:t>Flavour</a:t>
            </a:r>
            <a:r>
              <a:rPr lang="en-US" b="1">
                <a:latin typeface="TW Cen MT"/>
                <a:cs typeface="Arial"/>
              </a:rPr>
              <a:t> equilibration</a:t>
            </a:r>
          </a:p>
          <a:p>
            <a:pPr marL="742950" lvl="1" indent="-285750">
              <a:buFont typeface="Arial,Sans-Serif"/>
              <a:buChar char="•"/>
            </a:pPr>
            <a:r>
              <a:rPr lang="en-US">
                <a:latin typeface="TW Cen MT"/>
                <a:cs typeface="Arial"/>
              </a:rPr>
              <a:t>β-equilibrium (by balancing rates)</a:t>
            </a:r>
            <a:endParaRPr lang="en-US">
              <a:ea typeface="+mn-lt"/>
              <a:cs typeface="+mn-lt"/>
            </a:endParaRPr>
          </a:p>
          <a:p>
            <a:pPr marL="742950" lvl="1" indent="-285750">
              <a:buFont typeface="Arial,Sans-Serif"/>
              <a:buChar char="•"/>
            </a:pPr>
            <a:r>
              <a:rPr lang="en-US"/>
              <a:t>Given an </a:t>
            </a:r>
            <a:r>
              <a:rPr lang="en-US" err="1"/>
              <a:t>EoS</a:t>
            </a:r>
            <a:r>
              <a:rPr lang="en-US"/>
              <a:t>, computes: </a:t>
            </a:r>
            <a:endParaRPr lang="en-US" sz="1600">
              <a:latin typeface="Tw Cen MT"/>
            </a:endParaRPr>
          </a:p>
          <a:p>
            <a:pPr marL="1200150" lvl="2" indent="-285750">
              <a:buFont typeface="Wingdings"/>
              <a:buChar char="Ø"/>
            </a:pPr>
            <a:r>
              <a:rPr lang="en-US" err="1">
                <a:ea typeface="+mn-lt"/>
                <a:cs typeface="+mn-lt"/>
              </a:rPr>
              <a:t>Urca</a:t>
            </a:r>
            <a:r>
              <a:rPr lang="en-US">
                <a:ea typeface="+mn-lt"/>
                <a:cs typeface="+mn-lt"/>
              </a:rPr>
              <a:t> rates </a:t>
            </a:r>
            <a:br>
              <a:rPr lang="en-US">
                <a:ea typeface="+mn-lt"/>
                <a:cs typeface="+mn-lt"/>
              </a:rPr>
            </a:br>
            <a:r>
              <a:rPr lang="en-US" sz="1600">
                <a:ea typeface="+mn-lt"/>
                <a:cs typeface="+mn-lt"/>
              </a:rPr>
              <a:t>( n    p + e + </a:t>
            </a:r>
            <a:r>
              <a:rPr lang="en-US" sz="1600" err="1">
                <a:ea typeface="+mn-lt"/>
                <a:cs typeface="+mn-lt"/>
              </a:rPr>
              <a:t>ν</a:t>
            </a:r>
            <a:r>
              <a:rPr lang="en-US" sz="1100" baseline="-25000" err="1">
                <a:ea typeface="+mn-lt"/>
                <a:cs typeface="+mn-lt"/>
              </a:rPr>
              <a:t>e</a:t>
            </a:r>
            <a:r>
              <a:rPr lang="en-US" sz="1600">
                <a:ea typeface="+mn-lt"/>
                <a:cs typeface="+mn-lt"/>
              </a:rPr>
              <a:t>  /  p + e    n + </a:t>
            </a:r>
            <a:r>
              <a:rPr lang="en-US" sz="1600" err="1">
                <a:ea typeface="+mn-lt"/>
                <a:cs typeface="+mn-lt"/>
              </a:rPr>
              <a:t>ν</a:t>
            </a:r>
            <a:r>
              <a:rPr lang="en-US" sz="1100" baseline="-25000" err="1">
                <a:ea typeface="+mn-lt"/>
                <a:cs typeface="+mn-lt"/>
              </a:rPr>
              <a:t>e</a:t>
            </a:r>
            <a:r>
              <a:rPr lang="en-US" sz="1600">
                <a:ea typeface="+mn-lt"/>
                <a:cs typeface="+mn-lt"/>
              </a:rPr>
              <a:t>)</a:t>
            </a:r>
            <a:endParaRPr lang="en-US"/>
          </a:p>
          <a:p>
            <a:pPr marL="1200150" lvl="2" indent="-285750">
              <a:buFont typeface="Wingdings"/>
              <a:buChar char="Ø"/>
            </a:pPr>
            <a:r>
              <a:rPr lang="en-US"/>
              <a:t>Equilibrium charge fractions</a:t>
            </a:r>
          </a:p>
          <a:p>
            <a:pPr marL="1200150" lvl="2" indent="-285750">
              <a:buFont typeface="Wingdings"/>
              <a:buChar char="Ø"/>
            </a:pPr>
            <a:r>
              <a:rPr lang="en-US"/>
              <a:t>Relaxation rates</a:t>
            </a:r>
          </a:p>
          <a:p>
            <a:pPr marL="1200150" lvl="2" indent="-285750">
              <a:buFont typeface="Wingdings"/>
              <a:buChar char="Ø"/>
            </a:pPr>
            <a:r>
              <a:rPr lang="en-US"/>
              <a:t>Damping time</a:t>
            </a:r>
          </a:p>
          <a:p>
            <a:pPr marL="1200150" lvl="2" indent="-285750">
              <a:buFont typeface="Wingdings"/>
              <a:buChar char="Ø"/>
            </a:pPr>
            <a:r>
              <a:rPr lang="en-US"/>
              <a:t>Susceptibilities </a:t>
            </a:r>
            <a:r>
              <a:rPr lang="en-US" i="1">
                <a:solidFill>
                  <a:schemeClr val="tx1">
                    <a:lumMod val="50000"/>
                    <a:lumOff val="50000"/>
                  </a:schemeClr>
                </a:solidFill>
              </a:rPr>
              <a:t>(another module?) </a:t>
            </a:r>
          </a:p>
          <a:p>
            <a:pPr marL="1200150" lvl="2" indent="-285750">
              <a:buFont typeface="Wingdings"/>
              <a:buChar char="Ø"/>
            </a:pPr>
            <a:r>
              <a:rPr lang="en-US"/>
              <a:t>Bulk viscosity</a:t>
            </a:r>
          </a:p>
        </p:txBody>
      </p:sp>
      <p:sp>
        <p:nvSpPr>
          <p:cNvPr id="17" name="TextBox 16">
            <a:extLst>
              <a:ext uri="{FF2B5EF4-FFF2-40B4-BE49-F238E27FC236}">
                <a16:creationId xmlns:a16="http://schemas.microsoft.com/office/drawing/2014/main" id="{AB165A79-4057-7CA7-7029-2502FAE1CD83}"/>
              </a:ext>
            </a:extLst>
          </p:cNvPr>
          <p:cNvSpPr txBox="1"/>
          <p:nvPr/>
        </p:nvSpPr>
        <p:spPr>
          <a:xfrm>
            <a:off x="1633044" y="5175144"/>
            <a:ext cx="9043632"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a:latin typeface="TW Cen MT"/>
                <a:cs typeface="Arial"/>
              </a:rPr>
              <a:t>Adapter modules for NS &amp; mergers simulation tools</a:t>
            </a:r>
          </a:p>
          <a:p>
            <a:pPr marL="742950" lvl="1" indent="-285750">
              <a:spcAft>
                <a:spcPts val="600"/>
              </a:spcAft>
              <a:buFont typeface="Arial"/>
              <a:buChar char="•"/>
            </a:pPr>
            <a:r>
              <a:rPr lang="en-US">
                <a:latin typeface="TW Cen MT"/>
                <a:cs typeface="Arial"/>
              </a:rPr>
              <a:t>Ensuring compatibility with </a:t>
            </a:r>
            <a:r>
              <a:rPr lang="en-US" err="1">
                <a:ea typeface="+mn-lt"/>
                <a:cs typeface="+mn-lt"/>
              </a:rPr>
              <a:t>CompStar</a:t>
            </a:r>
            <a:r>
              <a:rPr lang="en-US">
                <a:ea typeface="+mn-lt"/>
                <a:cs typeface="+mn-lt"/>
              </a:rPr>
              <a:t> Online Supernovae Equations of State (</a:t>
            </a:r>
            <a:r>
              <a:rPr lang="en-US">
                <a:ea typeface="+mn-lt"/>
                <a:cs typeface="+mn-lt"/>
                <a:hlinkClick r:id="rId3"/>
              </a:rPr>
              <a:t>CompOSE</a:t>
            </a:r>
            <a:r>
              <a:rPr lang="en-US">
                <a:ea typeface="+mn-lt"/>
                <a:cs typeface="+mn-lt"/>
              </a:rPr>
              <a:t>),</a:t>
            </a:r>
            <a:br>
              <a:rPr lang="en-US">
                <a:ea typeface="+mn-lt"/>
                <a:cs typeface="+mn-lt"/>
              </a:rPr>
            </a:br>
            <a:r>
              <a:rPr lang="en-US">
                <a:ea typeface="+mn-lt"/>
                <a:cs typeface="+mn-lt"/>
              </a:rPr>
              <a:t>a standard format, with the aim to provide thousands of 1D/2D/3D </a:t>
            </a:r>
            <a:r>
              <a:rPr lang="en-US" err="1">
                <a:ea typeface="+mn-lt"/>
                <a:cs typeface="+mn-lt"/>
              </a:rPr>
              <a:t>EoS</a:t>
            </a:r>
            <a:r>
              <a:rPr lang="en-US">
                <a:ea typeface="+mn-lt"/>
                <a:cs typeface="+mn-lt"/>
              </a:rPr>
              <a:t> tables for NS</a:t>
            </a:r>
          </a:p>
          <a:p>
            <a:pPr marL="742950" lvl="1" indent="-285750">
              <a:spcAft>
                <a:spcPts val="600"/>
              </a:spcAft>
              <a:buFont typeface="Arial"/>
              <a:buChar char="•"/>
            </a:pPr>
            <a:r>
              <a:rPr lang="en-US">
                <a:ea typeface="+mn-lt"/>
                <a:cs typeface="+mn-lt"/>
              </a:rPr>
              <a:t>Ensuring compatibility with merger simulations</a:t>
            </a:r>
          </a:p>
        </p:txBody>
      </p:sp>
      <p:cxnSp>
        <p:nvCxnSpPr>
          <p:cNvPr id="10" name="Connecteur droit avec flèche 5">
            <a:extLst>
              <a:ext uri="{FF2B5EF4-FFF2-40B4-BE49-F238E27FC236}">
                <a16:creationId xmlns:a16="http://schemas.microsoft.com/office/drawing/2014/main" id="{5C1AB212-6A3F-85A5-F3B6-5BA6CC2C8EC9}"/>
              </a:ext>
            </a:extLst>
          </p:cNvPr>
          <p:cNvCxnSpPr>
            <a:cxnSpLocks/>
          </p:cNvCxnSpPr>
          <p:nvPr/>
        </p:nvCxnSpPr>
        <p:spPr>
          <a:xfrm flipV="1">
            <a:off x="4253344" y="3303116"/>
            <a:ext cx="15883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Connecteur droit avec flèche 5">
            <a:extLst>
              <a:ext uri="{FF2B5EF4-FFF2-40B4-BE49-F238E27FC236}">
                <a16:creationId xmlns:a16="http://schemas.microsoft.com/office/drawing/2014/main" id="{2087654C-45EE-5F47-631E-2A68951F77FB}"/>
              </a:ext>
            </a:extLst>
          </p:cNvPr>
          <p:cNvCxnSpPr>
            <a:cxnSpLocks/>
          </p:cNvCxnSpPr>
          <p:nvPr/>
        </p:nvCxnSpPr>
        <p:spPr>
          <a:xfrm flipV="1">
            <a:off x="2379236" y="3313414"/>
            <a:ext cx="15883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F887C9A-0CEE-9F14-0964-31B2CA85D488}"/>
              </a:ext>
            </a:extLst>
          </p:cNvPr>
          <p:cNvSpPr txBox="1"/>
          <p:nvPr/>
        </p:nvSpPr>
        <p:spPr>
          <a:xfrm>
            <a:off x="6536177" y="2223379"/>
            <a:ext cx="456871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a:latin typeface="TW Cen MT"/>
                <a:cs typeface="Arial"/>
              </a:rPr>
              <a:t>Lepton module</a:t>
            </a:r>
          </a:p>
          <a:p>
            <a:pPr marL="742950" lvl="1" indent="-285750">
              <a:buFont typeface="Arial,Sans-Serif"/>
              <a:buChar char="•"/>
            </a:pPr>
            <a:r>
              <a:rPr lang="en-US"/>
              <a:t>Takes in nuclear </a:t>
            </a:r>
            <a:r>
              <a:rPr lang="en-US" err="1"/>
              <a:t>EoS</a:t>
            </a:r>
            <a:endParaRPr lang="en-US"/>
          </a:p>
          <a:p>
            <a:pPr marL="742950" lvl="1" indent="-285750">
              <a:buFont typeface="Arial,Sans-Serif"/>
              <a:buChar char="•"/>
            </a:pPr>
            <a:r>
              <a:rPr lang="en-US"/>
              <a:t>Compute the charged lepton densities necessary to ensure having charge neutrality</a:t>
            </a:r>
          </a:p>
        </p:txBody>
      </p:sp>
      <p:sp>
        <p:nvSpPr>
          <p:cNvPr id="22" name="Rectangle: Rounded Corners 12">
            <a:extLst>
              <a:ext uri="{FF2B5EF4-FFF2-40B4-BE49-F238E27FC236}">
                <a16:creationId xmlns:a16="http://schemas.microsoft.com/office/drawing/2014/main" id="{8BBC2C72-1B96-D01B-3E7C-4F592A62D584}"/>
              </a:ext>
            </a:extLst>
          </p:cNvPr>
          <p:cNvSpPr/>
          <p:nvPr/>
        </p:nvSpPr>
        <p:spPr>
          <a:xfrm rot="780000">
            <a:off x="10589790" y="3601898"/>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α-RELEASE</a:t>
            </a:r>
          </a:p>
        </p:txBody>
      </p:sp>
      <p:sp>
        <p:nvSpPr>
          <p:cNvPr id="3" name="Title 1">
            <a:extLst>
              <a:ext uri="{FF2B5EF4-FFF2-40B4-BE49-F238E27FC236}">
                <a16:creationId xmlns:a16="http://schemas.microsoft.com/office/drawing/2014/main" id="{E96E8059-2844-E648-DFEB-89C2216CC490}"/>
              </a:ext>
            </a:extLst>
          </p:cNvPr>
          <p:cNvSpPr>
            <a:spLocks noGrp="1"/>
          </p:cNvSpPr>
          <p:nvPr/>
        </p:nvSpPr>
        <p:spPr>
          <a:xfrm>
            <a:off x="762310" y="602326"/>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Observables for Neutron STARS</a:t>
            </a:r>
            <a:endParaRPr lang="en-US"/>
          </a:p>
        </p:txBody>
      </p:sp>
      <p:sp>
        <p:nvSpPr>
          <p:cNvPr id="4" name="TextBox 3">
            <a:extLst>
              <a:ext uri="{FF2B5EF4-FFF2-40B4-BE49-F238E27FC236}">
                <a16:creationId xmlns:a16="http://schemas.microsoft.com/office/drawing/2014/main" id="{6A0E9261-E9AA-1AD3-E42A-D0636BF3772B}"/>
              </a:ext>
            </a:extLst>
          </p:cNvPr>
          <p:cNvSpPr txBox="1"/>
          <p:nvPr/>
        </p:nvSpPr>
        <p:spPr>
          <a:xfrm>
            <a:off x="7038451" y="3804663"/>
            <a:ext cx="3262836" cy="1200329"/>
          </a:xfrm>
          <a:prstGeom prst="rect">
            <a:avLst/>
          </a:prstGeom>
          <a:noFill/>
          <a:ln w="38100">
            <a:solidFill>
              <a:schemeClr val="accent1"/>
            </a:solidFill>
          </a:ln>
        </p:spPr>
        <p:txBody>
          <a:bodyPr wrap="square" lIns="91440" tIns="45720" rIns="91440" bIns="45720" rtlCol="0" anchor="t">
            <a:spAutoFit/>
          </a:bodyPr>
          <a:lstStyle/>
          <a:p>
            <a:r>
              <a:rPr lang="en-US"/>
              <a:t>Outlooks: </a:t>
            </a:r>
          </a:p>
          <a:p>
            <a:pPr marL="285750" indent="-285750">
              <a:buFont typeface="Arial"/>
              <a:buChar char="•"/>
            </a:pPr>
            <a:r>
              <a:rPr lang="en-US"/>
              <a:t>include neutrinos</a:t>
            </a:r>
          </a:p>
          <a:p>
            <a:pPr marL="285750" indent="-285750">
              <a:buFont typeface="Arial"/>
              <a:buChar char="•"/>
            </a:pPr>
            <a:r>
              <a:rPr lang="en-US"/>
              <a:t>include photons</a:t>
            </a:r>
            <a:br>
              <a:rPr lang="en-US"/>
            </a:br>
            <a:r>
              <a:rPr lang="en-US"/>
              <a:t>…  "Electroweak module"?</a:t>
            </a:r>
          </a:p>
        </p:txBody>
      </p:sp>
      <p:pic>
        <p:nvPicPr>
          <p:cNvPr id="5" name="Picture 4" descr="A group of blue and white cubes&#10;&#10;Description automatically generated">
            <a:extLst>
              <a:ext uri="{FF2B5EF4-FFF2-40B4-BE49-F238E27FC236}">
                <a16:creationId xmlns:a16="http://schemas.microsoft.com/office/drawing/2014/main" id="{0362E68B-2C74-9026-6796-F6F597AC05A4}"/>
              </a:ext>
            </a:extLst>
          </p:cNvPr>
          <p:cNvPicPr>
            <a:picLocks/>
          </p:cNvPicPr>
          <p:nvPr/>
        </p:nvPicPr>
        <p:blipFill>
          <a:blip r:embed="rId4"/>
          <a:stretch>
            <a:fillRect/>
          </a:stretch>
        </p:blipFill>
        <p:spPr>
          <a:xfrm>
            <a:off x="-902" y="6142723"/>
            <a:ext cx="891323" cy="731160"/>
          </a:xfrm>
          <a:prstGeom prst="rect">
            <a:avLst/>
          </a:prstGeom>
        </p:spPr>
      </p:pic>
    </p:spTree>
    <p:extLst>
      <p:ext uri="{BB962C8B-B14F-4D97-AF65-F5344CB8AC3E}">
        <p14:creationId xmlns:p14="http://schemas.microsoft.com/office/powerpoint/2010/main" val="325295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P spid="8" grpId="0"/>
      <p:bldP spid="2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2755900" cy="596900"/>
          </a:xfrm>
          <a:prstGeom prst="rect">
            <a:avLst/>
          </a:prstGeom>
        </p:spPr>
      </p:pic>
      <p:pic>
        <p:nvPicPr>
          <p:cNvPr id="5" name="Picture 4"/>
          <p:cNvPicPr>
            <a:picLocks noChangeAspect="1"/>
          </p:cNvPicPr>
          <p:nvPr/>
        </p:nvPicPr>
        <p:blipFill>
          <a:blip r:embed="rId4"/>
          <a:stretch>
            <a:fillRect/>
          </a:stretch>
        </p:blipFill>
        <p:spPr>
          <a:xfrm>
            <a:off x="2836630" y="1785371"/>
            <a:ext cx="6511041" cy="4961117"/>
          </a:xfrm>
          <a:prstGeom prst="rect">
            <a:avLst/>
          </a:prstGeom>
        </p:spPr>
      </p:pic>
      <p:sp>
        <p:nvSpPr>
          <p:cNvPr id="4" name="Title 1">
            <a:extLst>
              <a:ext uri="{FF2B5EF4-FFF2-40B4-BE49-F238E27FC236}">
                <a16:creationId xmlns:a16="http://schemas.microsoft.com/office/drawing/2014/main" id="{CF475145-4F94-3D41-32F3-58712AFBABA4}"/>
              </a:ext>
            </a:extLst>
          </p:cNvPr>
          <p:cNvSpPr txBox="1">
            <a:spLocks/>
          </p:cNvSpPr>
          <p:nvPr/>
        </p:nvSpPr>
        <p:spPr>
          <a:xfrm>
            <a:off x="1024128" y="585216"/>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First muses-wide publication!</a:t>
            </a:r>
          </a:p>
        </p:txBody>
      </p:sp>
      <p:sp>
        <p:nvSpPr>
          <p:cNvPr id="3" name="Slide Number Placeholder 5">
            <a:extLst>
              <a:ext uri="{FF2B5EF4-FFF2-40B4-BE49-F238E27FC236}">
                <a16:creationId xmlns:a16="http://schemas.microsoft.com/office/drawing/2014/main" id="{C27F9824-A6B1-4109-DE16-886E029B5E14}"/>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27</a:t>
            </a:fld>
            <a:endParaRPr lang="en-US" sz="1400" b="1"/>
          </a:p>
        </p:txBody>
      </p:sp>
      <p:sp>
        <p:nvSpPr>
          <p:cNvPr id="2" name="TextBox 1">
            <a:extLst>
              <a:ext uri="{FF2B5EF4-FFF2-40B4-BE49-F238E27FC236}">
                <a16:creationId xmlns:a16="http://schemas.microsoft.com/office/drawing/2014/main" id="{26F49603-CB59-0366-1BEE-1792FFCE2058}"/>
              </a:ext>
            </a:extLst>
          </p:cNvPr>
          <p:cNvSpPr txBox="1"/>
          <p:nvPr/>
        </p:nvSpPr>
        <p:spPr>
          <a:xfrm rot="16200000">
            <a:off x="603249" y="3767360"/>
            <a:ext cx="33443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ea typeface="+mn-lt"/>
                <a:cs typeface="+mn-lt"/>
                <a:hlinkClick r:id="rId5"/>
              </a:rPr>
              <a:t>arXiv:2303.17021</a:t>
            </a:r>
            <a:endParaRPr lang="en-US" sz="2400" b="1"/>
          </a:p>
        </p:txBody>
      </p:sp>
      <p:sp>
        <p:nvSpPr>
          <p:cNvPr id="7" name="Rectangle: Rounded Corners 12">
            <a:extLst>
              <a:ext uri="{FF2B5EF4-FFF2-40B4-BE49-F238E27FC236}">
                <a16:creationId xmlns:a16="http://schemas.microsoft.com/office/drawing/2014/main" id="{5A624409-51B0-B589-3460-2AFA7401AAAB}"/>
              </a:ext>
            </a:extLst>
          </p:cNvPr>
          <p:cNvSpPr/>
          <p:nvPr/>
        </p:nvSpPr>
        <p:spPr>
          <a:xfrm rot="780000">
            <a:off x="8288330" y="912185"/>
            <a:ext cx="3380527" cy="838921"/>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C00000"/>
                </a:solidFill>
              </a:rPr>
              <a:t>Just accepted for publication in</a:t>
            </a:r>
            <a:br>
              <a:rPr lang="en-US">
                <a:solidFill>
                  <a:srgbClr val="C00000"/>
                </a:solidFill>
              </a:rPr>
            </a:br>
            <a:r>
              <a:rPr lang="en-US" i="1">
                <a:solidFill>
                  <a:srgbClr val="C00000"/>
                </a:solidFill>
              </a:rPr>
              <a:t>Living Reviews in Relativity</a:t>
            </a:r>
            <a:endParaRPr lang="en-US">
              <a:solidFill>
                <a:srgbClr val="C00000"/>
              </a:solidFill>
            </a:endParaRPr>
          </a:p>
        </p:txBody>
      </p:sp>
      <p:pic>
        <p:nvPicPr>
          <p:cNvPr id="11" name="Picture 10" descr="A group of blue and white cubes&#10;&#10;Description automatically generated">
            <a:extLst>
              <a:ext uri="{FF2B5EF4-FFF2-40B4-BE49-F238E27FC236}">
                <a16:creationId xmlns:a16="http://schemas.microsoft.com/office/drawing/2014/main" id="{2418CB32-C147-DB04-008D-9ECECD6736B1}"/>
              </a:ext>
            </a:extLst>
          </p:cNvPr>
          <p:cNvPicPr>
            <a:picLocks/>
          </p:cNvPicPr>
          <p:nvPr/>
        </p:nvPicPr>
        <p:blipFill>
          <a:blip r:embed="rId6"/>
          <a:stretch>
            <a:fillRect/>
          </a:stretch>
        </p:blipFill>
        <p:spPr>
          <a:xfrm>
            <a:off x="-902" y="6142723"/>
            <a:ext cx="891323" cy="731160"/>
          </a:xfrm>
          <a:prstGeom prst="rect">
            <a:avLst/>
          </a:prstGeom>
        </p:spPr>
      </p:pic>
    </p:spTree>
    <p:extLst>
      <p:ext uri="{BB962C8B-B14F-4D97-AF65-F5344CB8AC3E}">
        <p14:creationId xmlns:p14="http://schemas.microsoft.com/office/powerpoint/2010/main" val="1176102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Conclusions</a:t>
            </a:r>
          </a:p>
        </p:txBody>
      </p:sp>
      <p:sp>
        <p:nvSpPr>
          <p:cNvPr id="3" name="Content Placeholder 2"/>
          <p:cNvSpPr>
            <a:spLocks noGrp="1"/>
          </p:cNvSpPr>
          <p:nvPr>
            <p:ph idx="1"/>
          </p:nvPr>
        </p:nvSpPr>
        <p:spPr>
          <a:xfrm>
            <a:off x="867609" y="2306337"/>
            <a:ext cx="9720073" cy="2837797"/>
          </a:xfrm>
        </p:spPr>
        <p:txBody>
          <a:bodyPr vert="horz" lIns="45720" tIns="45720" rIns="45720" bIns="45720" rtlCol="0" anchor="t">
            <a:normAutofit/>
          </a:bodyPr>
          <a:lstStyle/>
          <a:p>
            <a:pPr>
              <a:buFont typeface="Arial" charset="0"/>
              <a:buChar char="•"/>
            </a:pPr>
            <a:r>
              <a:rPr lang="en-US"/>
              <a:t> MUSES will provide a modular unified solver for the equation of state and calculate observables of relevance for the heavy-ion and astrophysics communities</a:t>
            </a:r>
          </a:p>
          <a:p>
            <a:pPr>
              <a:buFont typeface="Arial" charset="0"/>
              <a:buChar char="•"/>
            </a:pPr>
            <a:r>
              <a:rPr lang="en-US"/>
              <a:t> </a:t>
            </a:r>
            <a:r>
              <a:rPr lang="en-US" sz="1800"/>
              <a:t>α</a:t>
            </a:r>
            <a:r>
              <a:rPr lang="en-US"/>
              <a:t>-release planned for May 2024 </a:t>
            </a:r>
            <a:r>
              <a:rPr lang="en-US" sz="1800" i="1"/>
              <a:t>(to be available for some selected users)</a:t>
            </a:r>
          </a:p>
          <a:p>
            <a:pPr marL="264795" lvl="1">
              <a:buFont typeface="Courier New" charset="0"/>
              <a:buChar char="o"/>
            </a:pPr>
            <a:r>
              <a:rPr lang="en-US"/>
              <a:t> 3 modules for NS </a:t>
            </a:r>
            <a:r>
              <a:rPr lang="en-US" err="1"/>
              <a:t>EoS</a:t>
            </a:r>
            <a:endParaRPr lang="en-US"/>
          </a:p>
          <a:p>
            <a:pPr marL="264795" lvl="1">
              <a:buFont typeface="Courier New" charset="0"/>
              <a:buChar char="o"/>
            </a:pPr>
            <a:r>
              <a:rPr lang="en-US"/>
              <a:t> 3 modules for HI </a:t>
            </a:r>
            <a:r>
              <a:rPr lang="en-US" err="1"/>
              <a:t>EoS</a:t>
            </a:r>
            <a:endParaRPr lang="en-US"/>
          </a:p>
          <a:p>
            <a:pPr marL="264795" lvl="1">
              <a:buFont typeface="Courier New" charset="0"/>
              <a:buChar char="o"/>
            </a:pPr>
            <a:r>
              <a:rPr lang="en-US"/>
              <a:t> 3/4 observable modules </a:t>
            </a:r>
          </a:p>
          <a:p>
            <a:pPr>
              <a:buFont typeface="Arial" charset="0"/>
              <a:buChar char="•"/>
            </a:pPr>
            <a:r>
              <a:rPr lang="en-US"/>
              <a:t>Most modules have plans for improvement (-&gt; 1.1.0)</a:t>
            </a:r>
          </a:p>
          <a:p>
            <a:pPr>
              <a:buFont typeface="Arial" charset="0"/>
              <a:buChar char="•"/>
            </a:pPr>
            <a:endParaRPr lang="en-US"/>
          </a:p>
          <a:p>
            <a:pPr marL="0" indent="0">
              <a:buNone/>
            </a:pPr>
            <a:endParaRPr lang="en-US"/>
          </a:p>
        </p:txBody>
      </p:sp>
      <p:sp>
        <p:nvSpPr>
          <p:cNvPr id="8" name="Slide Number Placeholder 5">
            <a:extLst>
              <a:ext uri="{FF2B5EF4-FFF2-40B4-BE49-F238E27FC236}">
                <a16:creationId xmlns:a16="http://schemas.microsoft.com/office/drawing/2014/main" id="{A54AF946-178B-E44C-4E9B-FBFFB50C2F0A}"/>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28</a:t>
            </a:fld>
            <a:endParaRPr lang="en-US" sz="1400" b="1"/>
          </a:p>
        </p:txBody>
      </p:sp>
      <p:pic>
        <p:nvPicPr>
          <p:cNvPr id="5" name="Picture 4" descr="A group of blue and white cubes&#10;&#10;Description automatically generated">
            <a:extLst>
              <a:ext uri="{FF2B5EF4-FFF2-40B4-BE49-F238E27FC236}">
                <a16:creationId xmlns:a16="http://schemas.microsoft.com/office/drawing/2014/main" id="{15F9579B-BD50-F9D8-7C80-31185C29E9F9}"/>
              </a:ext>
            </a:extLst>
          </p:cNvPr>
          <p:cNvPicPr>
            <a:picLocks/>
          </p:cNvPicPr>
          <p:nvPr/>
        </p:nvPicPr>
        <p:blipFill>
          <a:blip r:embed="rId3"/>
          <a:stretch>
            <a:fillRect/>
          </a:stretch>
        </p:blipFill>
        <p:spPr>
          <a:xfrm>
            <a:off x="-902" y="6142723"/>
            <a:ext cx="891323" cy="731160"/>
          </a:xfrm>
          <a:prstGeom prst="rect">
            <a:avLst/>
          </a:prstGeom>
        </p:spPr>
      </p:pic>
    </p:spTree>
    <p:extLst>
      <p:ext uri="{BB962C8B-B14F-4D97-AF65-F5344CB8AC3E}">
        <p14:creationId xmlns:p14="http://schemas.microsoft.com/office/powerpoint/2010/main" val="1896189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7336" y="3076575"/>
            <a:ext cx="2794548" cy="707886"/>
          </a:xfrm>
          <a:prstGeom prst="rect">
            <a:avLst/>
          </a:prstGeom>
          <a:noFill/>
        </p:spPr>
        <p:txBody>
          <a:bodyPr wrap="none" lIns="91440" tIns="45720" rIns="91440" bIns="45720" rtlCol="0" anchor="t">
            <a:spAutoFit/>
          </a:bodyPr>
          <a:lstStyle/>
          <a:p>
            <a:r>
              <a:rPr lang="en-US" sz="4000" i="1"/>
              <a:t>Backup slides</a:t>
            </a:r>
            <a:endParaRPr lang="en-US" i="1"/>
          </a:p>
        </p:txBody>
      </p:sp>
      <p:sp>
        <p:nvSpPr>
          <p:cNvPr id="3" name="Slide Number Placeholder 2">
            <a:extLst>
              <a:ext uri="{FF2B5EF4-FFF2-40B4-BE49-F238E27FC236}">
                <a16:creationId xmlns:a16="http://schemas.microsoft.com/office/drawing/2014/main" id="{FCC65F0C-890F-FC68-E5B2-A4F5C8112C5C}"/>
              </a:ext>
            </a:extLst>
          </p:cNvPr>
          <p:cNvSpPr>
            <a:spLocks noGrp="1"/>
          </p:cNvSpPr>
          <p:nvPr>
            <p:ph type="sldNum" sz="quarter" idx="12"/>
          </p:nvPr>
        </p:nvSpPr>
        <p:spPr/>
        <p:txBody>
          <a:bodyPr/>
          <a:lstStyle/>
          <a:p>
            <a:fld id="{4FAB73BC-B049-4115-A692-8D63A059BFB8}" type="slidenum">
              <a:rPr lang="en-US" dirty="0"/>
              <a:t>29</a:t>
            </a:fld>
            <a:endParaRPr lang="en-US"/>
          </a:p>
        </p:txBody>
      </p:sp>
    </p:spTree>
    <p:extLst>
      <p:ext uri="{BB962C8B-B14F-4D97-AF65-F5344CB8AC3E}">
        <p14:creationId xmlns:p14="http://schemas.microsoft.com/office/powerpoint/2010/main" val="201860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819FE8E-EC34-6765-E5E8-0072181814B3}"/>
              </a:ext>
            </a:extLst>
          </p:cNvPr>
          <p:cNvPicPr>
            <a:picLocks noChangeAspect="1"/>
          </p:cNvPicPr>
          <p:nvPr/>
        </p:nvPicPr>
        <p:blipFill>
          <a:blip r:embed="rId3"/>
          <a:stretch>
            <a:fillRect/>
          </a:stretch>
        </p:blipFill>
        <p:spPr>
          <a:xfrm>
            <a:off x="5364892" y="879634"/>
            <a:ext cx="6353433" cy="3780680"/>
          </a:xfrm>
          <a:prstGeom prst="rect">
            <a:avLst/>
          </a:prstGeom>
        </p:spPr>
      </p:pic>
      <p:sp>
        <p:nvSpPr>
          <p:cNvPr id="2" name="Title 1"/>
          <p:cNvSpPr>
            <a:spLocks noGrp="1"/>
          </p:cNvSpPr>
          <p:nvPr>
            <p:ph type="title"/>
          </p:nvPr>
        </p:nvSpPr>
        <p:spPr>
          <a:xfrm>
            <a:off x="870928" y="193819"/>
            <a:ext cx="3200400" cy="2286000"/>
          </a:xfrm>
        </p:spPr>
        <p:txBody>
          <a:bodyPr/>
          <a:lstStyle/>
          <a:p>
            <a:r>
              <a:rPr lang="en-US"/>
              <a:t>What happens at Finite densities?</a:t>
            </a:r>
          </a:p>
        </p:txBody>
      </p:sp>
      <p:sp>
        <p:nvSpPr>
          <p:cNvPr id="4" name="Text Placeholder 3"/>
          <p:cNvSpPr>
            <a:spLocks noGrp="1"/>
          </p:cNvSpPr>
          <p:nvPr>
            <p:ph type="body" sz="half" idx="2"/>
          </p:nvPr>
        </p:nvSpPr>
        <p:spPr>
          <a:xfrm>
            <a:off x="89126" y="2771037"/>
            <a:ext cx="4132794" cy="2788628"/>
          </a:xfrm>
        </p:spPr>
        <p:txBody>
          <a:bodyPr vert="horz" lIns="91440" tIns="45720" rIns="91440" bIns="45720" rtlCol="0" anchor="t">
            <a:normAutofit/>
          </a:bodyPr>
          <a:lstStyle/>
          <a:p>
            <a:pPr marL="285750" indent="-285750">
              <a:buFont typeface="Wingdings" charset="2"/>
              <a:buChar char="Ø"/>
            </a:pPr>
            <a:r>
              <a:rPr lang="en-US" sz="1800"/>
              <a:t>We need to merge the lattice QCD </a:t>
            </a:r>
            <a:r>
              <a:rPr lang="en-US" sz="1800" err="1"/>
              <a:t>EoS</a:t>
            </a:r>
            <a:r>
              <a:rPr lang="en-US" sz="1800"/>
              <a:t> with other effective theories</a:t>
            </a:r>
          </a:p>
          <a:p>
            <a:pPr marL="285750" indent="-285750">
              <a:buFont typeface="Wingdings" charset="2"/>
              <a:buChar char="Ø"/>
            </a:pPr>
            <a:r>
              <a:rPr lang="en-US" sz="1800"/>
              <a:t>Careful study of their respective range of validity</a:t>
            </a:r>
          </a:p>
        </p:txBody>
      </p:sp>
      <p:sp>
        <p:nvSpPr>
          <p:cNvPr id="9" name="Right Triangle 8"/>
          <p:cNvSpPr/>
          <p:nvPr/>
        </p:nvSpPr>
        <p:spPr>
          <a:xfrm rot="5400000">
            <a:off x="5590327" y="657275"/>
            <a:ext cx="3742267" cy="4211744"/>
          </a:xfrm>
          <a:prstGeom prst="rtTriangle">
            <a:avLst/>
          </a:prstGeom>
          <a:solidFill>
            <a:srgbClr val="FF0000">
              <a:alpha val="3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011333" y="1360969"/>
            <a:ext cx="1282274" cy="369332"/>
          </a:xfrm>
          <a:prstGeom prst="rect">
            <a:avLst/>
          </a:prstGeom>
          <a:noFill/>
        </p:spPr>
        <p:txBody>
          <a:bodyPr wrap="none" rtlCol="0">
            <a:spAutoFit/>
          </a:bodyPr>
          <a:lstStyle/>
          <a:p>
            <a:r>
              <a:rPr lang="en-US">
                <a:solidFill>
                  <a:schemeClr val="bg1"/>
                </a:solidFill>
              </a:rPr>
              <a:t>Lattice QCD</a:t>
            </a:r>
          </a:p>
        </p:txBody>
      </p:sp>
      <p:sp>
        <p:nvSpPr>
          <p:cNvPr id="18" name="Oval 17"/>
          <p:cNvSpPr/>
          <p:nvPr/>
        </p:nvSpPr>
        <p:spPr>
          <a:xfrm>
            <a:off x="6208391" y="4339148"/>
            <a:ext cx="3428475" cy="626198"/>
          </a:xfrm>
          <a:prstGeom prst="ellipse">
            <a:avLst/>
          </a:prstGeom>
          <a:gradFill flip="none" rotWithShape="1">
            <a:gsLst>
              <a:gs pos="95000">
                <a:srgbClr val="F3B8B6">
                  <a:alpha val="47000"/>
                </a:srgbClr>
              </a:gs>
              <a:gs pos="100000">
                <a:schemeClr val="accent1">
                  <a:lumMod val="0"/>
                  <a:lumOff val="100000"/>
                  <a:alpha val="70000"/>
                </a:schemeClr>
              </a:gs>
              <a:gs pos="5000">
                <a:srgbClr val="C00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9" name="TextBox 18"/>
          <p:cNvSpPr txBox="1"/>
          <p:nvPr/>
        </p:nvSpPr>
        <p:spPr>
          <a:xfrm>
            <a:off x="7149192" y="4332043"/>
            <a:ext cx="1871025" cy="369332"/>
          </a:xfrm>
          <a:prstGeom prst="rect">
            <a:avLst/>
          </a:prstGeom>
          <a:noFill/>
        </p:spPr>
        <p:txBody>
          <a:bodyPr wrap="none" rtlCol="0">
            <a:spAutoFit/>
          </a:bodyPr>
          <a:lstStyle/>
          <a:p>
            <a:r>
              <a:rPr lang="en-US">
                <a:solidFill>
                  <a:schemeClr val="bg1"/>
                </a:solidFill>
              </a:rPr>
              <a:t>Liquid-Gas, Nuclei</a:t>
            </a:r>
          </a:p>
        </p:txBody>
      </p:sp>
      <p:sp>
        <p:nvSpPr>
          <p:cNvPr id="20" name="Oval 19"/>
          <p:cNvSpPr/>
          <p:nvPr/>
        </p:nvSpPr>
        <p:spPr>
          <a:xfrm rot="20660695">
            <a:off x="4899162" y="4273932"/>
            <a:ext cx="2412975" cy="474355"/>
          </a:xfrm>
          <a:prstGeom prst="ellipse">
            <a:avLst/>
          </a:prstGeom>
          <a:gradFill flip="none" rotWithShape="1">
            <a:gsLst>
              <a:gs pos="93000">
                <a:srgbClr val="F3B8B6">
                  <a:alpha val="47000"/>
                </a:srgbClr>
              </a:gs>
              <a:gs pos="99000">
                <a:srgbClr val="FFFEAB">
                  <a:alpha val="69804"/>
                </a:srgbClr>
              </a:gs>
              <a:gs pos="5000">
                <a:srgbClr val="FFC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52193" y="896362"/>
            <a:ext cx="6356215" cy="199063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p:cNvSpPr/>
          <p:nvPr/>
        </p:nvSpPr>
        <p:spPr>
          <a:xfrm rot="10800000">
            <a:off x="8082887" y="2878279"/>
            <a:ext cx="1482833" cy="904764"/>
          </a:xfrm>
          <a:prstGeom prst="rtTriangle">
            <a:avLst/>
          </a:prstGeom>
          <a:gradFill flip="none" rotWithShape="1">
            <a:gsLst>
              <a:gs pos="64000">
                <a:srgbClr val="F3B8B6">
                  <a:alpha val="47000"/>
                </a:srgbClr>
              </a:gs>
              <a:gs pos="100000">
                <a:schemeClr val="accent1">
                  <a:lumMod val="0"/>
                  <a:lumOff val="100000"/>
                  <a:alpha val="70000"/>
                </a:schemeClr>
              </a:gs>
              <a:gs pos="21000">
                <a:schemeClr val="tx1">
                  <a:alpha val="5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4"/>
          <a:srcRect l="262" t="-600" r="22319" b="3922"/>
          <a:stretch/>
        </p:blipFill>
        <p:spPr>
          <a:xfrm>
            <a:off x="5241668" y="4638932"/>
            <a:ext cx="5267025" cy="756382"/>
          </a:xfrm>
          <a:prstGeom prst="rect">
            <a:avLst/>
          </a:prstGeom>
        </p:spPr>
      </p:pic>
      <p:sp>
        <p:nvSpPr>
          <p:cNvPr id="28" name="TextBox 27"/>
          <p:cNvSpPr txBox="1"/>
          <p:nvPr/>
        </p:nvSpPr>
        <p:spPr>
          <a:xfrm>
            <a:off x="6707658" y="1783322"/>
            <a:ext cx="1339202" cy="369332"/>
          </a:xfrm>
          <a:prstGeom prst="rect">
            <a:avLst/>
          </a:prstGeom>
          <a:noFill/>
        </p:spPr>
        <p:txBody>
          <a:bodyPr wrap="square" rtlCol="0">
            <a:spAutoFit/>
          </a:bodyPr>
          <a:lstStyle/>
          <a:p>
            <a:r>
              <a:rPr lang="en-US">
                <a:solidFill>
                  <a:schemeClr val="bg1"/>
                </a:solidFill>
              </a:rPr>
              <a:t>Holography</a:t>
            </a:r>
          </a:p>
        </p:txBody>
      </p:sp>
      <p:pic>
        <p:nvPicPr>
          <p:cNvPr id="31" name="Picture 30"/>
          <p:cNvPicPr>
            <a:picLocks noChangeAspect="1"/>
          </p:cNvPicPr>
          <p:nvPr/>
        </p:nvPicPr>
        <p:blipFill rotWithShape="1">
          <a:blip r:embed="rId5"/>
          <a:srcRect l="-4304" t="24460" r="-1657" b="202"/>
          <a:stretch/>
        </p:blipFill>
        <p:spPr>
          <a:xfrm>
            <a:off x="4356100" y="1714500"/>
            <a:ext cx="1022736" cy="2944747"/>
          </a:xfrm>
          <a:prstGeom prst="rect">
            <a:avLst/>
          </a:prstGeom>
        </p:spPr>
      </p:pic>
      <p:pic>
        <p:nvPicPr>
          <p:cNvPr id="32" name="Picture 31"/>
          <p:cNvPicPr>
            <a:picLocks noChangeAspect="1"/>
          </p:cNvPicPr>
          <p:nvPr/>
        </p:nvPicPr>
        <p:blipFill>
          <a:blip r:embed="rId6"/>
          <a:stretch>
            <a:fillRect/>
          </a:stretch>
        </p:blipFill>
        <p:spPr>
          <a:xfrm>
            <a:off x="4356100" y="4664329"/>
            <a:ext cx="889000" cy="711200"/>
          </a:xfrm>
          <a:prstGeom prst="rect">
            <a:avLst/>
          </a:prstGeom>
        </p:spPr>
      </p:pic>
      <p:sp>
        <p:nvSpPr>
          <p:cNvPr id="33" name="Rectangle 32"/>
          <p:cNvSpPr/>
          <p:nvPr/>
        </p:nvSpPr>
        <p:spPr>
          <a:xfrm>
            <a:off x="5370835" y="883261"/>
            <a:ext cx="4970667" cy="461320"/>
          </a:xfrm>
          <a:prstGeom prst="rect">
            <a:avLst/>
          </a:prstGeom>
          <a:gradFill flip="none" rotWithShape="1">
            <a:gsLst>
              <a:gs pos="100000">
                <a:srgbClr val="92D050">
                  <a:alpha val="9000"/>
                </a:srgbClr>
              </a:gs>
              <a:gs pos="100000">
                <a:schemeClr val="accent1">
                  <a:lumMod val="0"/>
                  <a:lumOff val="100000"/>
                  <a:alpha val="70000"/>
                </a:schemeClr>
              </a:gs>
              <a:gs pos="100000">
                <a:srgbClr val="F6C8C6"/>
              </a:gs>
              <a:gs pos="38000">
                <a:srgbClr val="00B05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Triangle 34"/>
          <p:cNvSpPr/>
          <p:nvPr/>
        </p:nvSpPr>
        <p:spPr>
          <a:xfrm rot="10800000">
            <a:off x="10343287" y="1332536"/>
            <a:ext cx="914400" cy="914400"/>
          </a:xfrm>
          <a:prstGeom prst="rtTriangle">
            <a:avLst/>
          </a:prstGeom>
          <a:gradFill flip="none" rotWithShape="1">
            <a:gsLst>
              <a:gs pos="35000">
                <a:srgbClr val="92D050">
                  <a:alpha val="0"/>
                </a:srgbClr>
              </a:gs>
              <a:gs pos="100000">
                <a:schemeClr val="accent1">
                  <a:lumMod val="0"/>
                  <a:lumOff val="100000"/>
                  <a:alpha val="70000"/>
                </a:schemeClr>
              </a:gs>
              <a:gs pos="100000">
                <a:srgbClr val="92D050">
                  <a:alpha val="44000"/>
                </a:srgbClr>
              </a:gs>
              <a:gs pos="20000">
                <a:srgbClr val="00B050">
                  <a:alpha val="83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0339718" y="885601"/>
            <a:ext cx="906394" cy="461320"/>
          </a:xfrm>
          <a:prstGeom prst="rect">
            <a:avLst/>
          </a:prstGeom>
          <a:gradFill flip="none" rotWithShape="1">
            <a:gsLst>
              <a:gs pos="100000">
                <a:srgbClr val="92D050">
                  <a:alpha val="9000"/>
                </a:srgbClr>
              </a:gs>
              <a:gs pos="100000">
                <a:schemeClr val="accent1">
                  <a:lumMod val="0"/>
                  <a:lumOff val="100000"/>
                  <a:alpha val="70000"/>
                </a:schemeClr>
              </a:gs>
              <a:gs pos="100000">
                <a:srgbClr val="F6C8C6"/>
              </a:gs>
              <a:gs pos="73000">
                <a:srgbClr val="00B050"/>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743574" y="914646"/>
            <a:ext cx="2757340" cy="369332"/>
          </a:xfrm>
          <a:prstGeom prst="rect">
            <a:avLst/>
          </a:prstGeom>
          <a:noFill/>
        </p:spPr>
        <p:txBody>
          <a:bodyPr wrap="square" rtlCol="0">
            <a:spAutoFit/>
          </a:bodyPr>
          <a:lstStyle/>
          <a:p>
            <a:r>
              <a:rPr lang="en-US">
                <a:solidFill>
                  <a:schemeClr val="bg1"/>
                </a:solidFill>
              </a:rPr>
              <a:t>Perturbative QCD</a:t>
            </a:r>
          </a:p>
        </p:txBody>
      </p:sp>
      <p:sp>
        <p:nvSpPr>
          <p:cNvPr id="6" name="Rectangle 5">
            <a:extLst>
              <a:ext uri="{FF2B5EF4-FFF2-40B4-BE49-F238E27FC236}">
                <a16:creationId xmlns:a16="http://schemas.microsoft.com/office/drawing/2014/main" id="{2F9FC9E3-81B2-2B56-E185-33AACF7460A8}"/>
              </a:ext>
            </a:extLst>
          </p:cNvPr>
          <p:cNvSpPr/>
          <p:nvPr/>
        </p:nvSpPr>
        <p:spPr>
          <a:xfrm>
            <a:off x="9565395" y="2882386"/>
            <a:ext cx="2140284" cy="177848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5400000">
            <a:off x="9584048" y="2542352"/>
            <a:ext cx="3782634" cy="461320"/>
          </a:xfrm>
          <a:prstGeom prst="rect">
            <a:avLst/>
          </a:prstGeom>
          <a:gradFill flip="none" rotWithShape="1">
            <a:gsLst>
              <a:gs pos="100000">
                <a:srgbClr val="92D050">
                  <a:alpha val="9000"/>
                </a:srgbClr>
              </a:gs>
              <a:gs pos="100000">
                <a:schemeClr val="accent1">
                  <a:lumMod val="0"/>
                  <a:lumOff val="100000"/>
                  <a:alpha val="70000"/>
                </a:schemeClr>
              </a:gs>
              <a:gs pos="100000">
                <a:srgbClr val="F6C8C6"/>
              </a:gs>
              <a:gs pos="73000">
                <a:srgbClr val="00B05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556894" y="2891332"/>
            <a:ext cx="2161109" cy="1772095"/>
          </a:xfrm>
          <a:prstGeom prst="rect">
            <a:avLst/>
          </a:prstGeom>
          <a:gradFill flip="none" rotWithShape="1">
            <a:gsLst>
              <a:gs pos="18000">
                <a:srgbClr val="FF9300">
                  <a:alpha val="66000"/>
                </a:srgbClr>
              </a:gs>
              <a:gs pos="55000">
                <a:srgbClr val="FFC000">
                  <a:alpha val="64000"/>
                </a:srgbClr>
              </a:gs>
              <a:gs pos="99000">
                <a:srgbClr val="FFFF00">
                  <a:alpha val="0"/>
                </a:srgb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rot="2752319">
            <a:off x="9070583" y="2498853"/>
            <a:ext cx="1942904" cy="369332"/>
          </a:xfrm>
          <a:prstGeom prst="rect">
            <a:avLst/>
          </a:prstGeom>
          <a:noFill/>
        </p:spPr>
        <p:txBody>
          <a:bodyPr wrap="none" rtlCol="0">
            <a:spAutoFit/>
          </a:bodyPr>
          <a:lstStyle/>
          <a:p>
            <a:r>
              <a:rPr lang="en-US" err="1">
                <a:solidFill>
                  <a:schemeClr val="bg1"/>
                </a:solidFill>
              </a:rPr>
              <a:t>Deconfined</a:t>
            </a:r>
            <a:r>
              <a:rPr lang="en-US">
                <a:solidFill>
                  <a:schemeClr val="bg1"/>
                </a:solidFill>
              </a:rPr>
              <a:t> quarks</a:t>
            </a:r>
          </a:p>
        </p:txBody>
      </p:sp>
      <p:sp>
        <p:nvSpPr>
          <p:cNvPr id="42" name="TextBox 41"/>
          <p:cNvSpPr txBox="1"/>
          <p:nvPr/>
        </p:nvSpPr>
        <p:spPr>
          <a:xfrm>
            <a:off x="10060660" y="3339906"/>
            <a:ext cx="1339202" cy="646331"/>
          </a:xfrm>
          <a:prstGeom prst="rect">
            <a:avLst/>
          </a:prstGeom>
          <a:noFill/>
        </p:spPr>
        <p:txBody>
          <a:bodyPr wrap="square" rtlCol="0">
            <a:spAutoFit/>
          </a:bodyPr>
          <a:lstStyle/>
          <a:p>
            <a:pPr algn="ctr"/>
            <a:r>
              <a:rPr lang="en-US" err="1">
                <a:solidFill>
                  <a:schemeClr val="bg1"/>
                </a:solidFill>
              </a:rPr>
              <a:t>Quarkyonic</a:t>
            </a:r>
            <a:endParaRPr lang="en-US">
              <a:solidFill>
                <a:schemeClr val="bg1"/>
              </a:solidFill>
            </a:endParaRPr>
          </a:p>
          <a:p>
            <a:pPr algn="ctr"/>
            <a:r>
              <a:rPr lang="en-US">
                <a:solidFill>
                  <a:schemeClr val="bg1"/>
                </a:solidFill>
              </a:rPr>
              <a:t>Matter?</a:t>
            </a:r>
          </a:p>
        </p:txBody>
      </p:sp>
      <p:sp>
        <p:nvSpPr>
          <p:cNvPr id="45" name="Oval 44"/>
          <p:cNvSpPr/>
          <p:nvPr/>
        </p:nvSpPr>
        <p:spPr>
          <a:xfrm rot="21436188">
            <a:off x="6288162" y="4110824"/>
            <a:ext cx="2412975" cy="278209"/>
          </a:xfrm>
          <a:prstGeom prst="ellipse">
            <a:avLst/>
          </a:prstGeom>
          <a:gradFill flip="none" rotWithShape="1">
            <a:gsLst>
              <a:gs pos="93000">
                <a:srgbClr val="F3B8B6">
                  <a:alpha val="47000"/>
                </a:srgbClr>
              </a:gs>
              <a:gs pos="99000">
                <a:srgbClr val="FFFEAB">
                  <a:alpha val="69804"/>
                </a:srgbClr>
              </a:gs>
              <a:gs pos="5000">
                <a:srgbClr val="FFC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551951" y="4119806"/>
            <a:ext cx="2412975" cy="273801"/>
          </a:xfrm>
          <a:prstGeom prst="ellipse">
            <a:avLst/>
          </a:prstGeom>
          <a:gradFill flip="none" rotWithShape="1">
            <a:gsLst>
              <a:gs pos="93000">
                <a:srgbClr val="F3B8B6">
                  <a:alpha val="47000"/>
                </a:srgbClr>
              </a:gs>
              <a:gs pos="99000">
                <a:srgbClr val="FFFEAB">
                  <a:alpha val="69804"/>
                </a:srgbClr>
              </a:gs>
              <a:gs pos="5000">
                <a:srgbClr val="FFC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276963" y="4089859"/>
            <a:ext cx="1104982" cy="369332"/>
          </a:xfrm>
          <a:prstGeom prst="rect">
            <a:avLst/>
          </a:prstGeom>
          <a:noFill/>
        </p:spPr>
        <p:txBody>
          <a:bodyPr wrap="none" rtlCol="0">
            <a:spAutoFit/>
          </a:bodyPr>
          <a:lstStyle/>
          <a:p>
            <a:r>
              <a:rPr lang="en-US">
                <a:solidFill>
                  <a:schemeClr val="bg1"/>
                </a:solidFill>
              </a:rPr>
              <a:t>Chiral EFT</a:t>
            </a:r>
          </a:p>
        </p:txBody>
      </p:sp>
      <p:sp>
        <p:nvSpPr>
          <p:cNvPr id="49" name="TextBox 48"/>
          <p:cNvSpPr txBox="1"/>
          <p:nvPr/>
        </p:nvSpPr>
        <p:spPr>
          <a:xfrm>
            <a:off x="3919492" y="5816734"/>
            <a:ext cx="3364704" cy="292388"/>
          </a:xfrm>
          <a:prstGeom prst="rect">
            <a:avLst/>
          </a:prstGeom>
          <a:noFill/>
        </p:spPr>
        <p:txBody>
          <a:bodyPr wrap="none" rtlCol="0">
            <a:spAutoFit/>
          </a:bodyPr>
          <a:lstStyle/>
          <a:p>
            <a:r>
              <a:rPr lang="en-US" sz="1300">
                <a:solidFill>
                  <a:schemeClr val="accent1"/>
                </a:solidFill>
              </a:rPr>
              <a:t>Liquid-gas, Nuclei: see e.g. Du et al. PRC (2019)</a:t>
            </a:r>
          </a:p>
        </p:txBody>
      </p:sp>
      <p:sp>
        <p:nvSpPr>
          <p:cNvPr id="50" name="TextBox 49"/>
          <p:cNvSpPr txBox="1"/>
          <p:nvPr/>
        </p:nvSpPr>
        <p:spPr>
          <a:xfrm>
            <a:off x="3915656" y="6090398"/>
            <a:ext cx="3082382" cy="292388"/>
          </a:xfrm>
          <a:prstGeom prst="rect">
            <a:avLst/>
          </a:prstGeom>
          <a:noFill/>
        </p:spPr>
        <p:txBody>
          <a:bodyPr wrap="none" rtlCol="0">
            <a:spAutoFit/>
          </a:bodyPr>
          <a:lstStyle/>
          <a:p>
            <a:r>
              <a:rPr lang="en-US" sz="1300">
                <a:solidFill>
                  <a:schemeClr val="accent1"/>
                </a:solidFill>
              </a:rPr>
              <a:t>Chiral EFT: see e.g. Holt, Kaiser, PRD (2017)</a:t>
            </a:r>
          </a:p>
        </p:txBody>
      </p:sp>
      <p:sp>
        <p:nvSpPr>
          <p:cNvPr id="52" name="TextBox 51"/>
          <p:cNvSpPr txBox="1"/>
          <p:nvPr/>
        </p:nvSpPr>
        <p:spPr>
          <a:xfrm>
            <a:off x="7551951" y="5266812"/>
            <a:ext cx="4635733" cy="292388"/>
          </a:xfrm>
          <a:prstGeom prst="rect">
            <a:avLst/>
          </a:prstGeom>
          <a:noFill/>
        </p:spPr>
        <p:txBody>
          <a:bodyPr wrap="square" lIns="91440" tIns="45720" rIns="91440" bIns="45720" rtlCol="0" anchor="t">
            <a:spAutoFit/>
          </a:bodyPr>
          <a:lstStyle/>
          <a:p>
            <a:r>
              <a:rPr lang="en-US" sz="1300" err="1">
                <a:solidFill>
                  <a:schemeClr val="accent1"/>
                </a:solidFill>
                <a:latin typeface="Calibri"/>
                <a:ea typeface="Calibri"/>
                <a:cs typeface="Calibri"/>
              </a:rPr>
              <a:t>pQCD</a:t>
            </a:r>
            <a:r>
              <a:rPr lang="en-US" sz="1300">
                <a:solidFill>
                  <a:schemeClr val="accent1"/>
                </a:solidFill>
                <a:latin typeface="Calibri"/>
                <a:ea typeface="Calibri"/>
                <a:cs typeface="Calibri"/>
              </a:rPr>
              <a:t>: Andersen et al., PRD (2002); Annala et al., Nat. Ph. (2020)</a:t>
            </a:r>
          </a:p>
        </p:txBody>
      </p:sp>
      <p:sp>
        <p:nvSpPr>
          <p:cNvPr id="54" name="TextBox 53"/>
          <p:cNvSpPr txBox="1"/>
          <p:nvPr/>
        </p:nvSpPr>
        <p:spPr>
          <a:xfrm>
            <a:off x="7542478" y="6005719"/>
            <a:ext cx="4528298" cy="292388"/>
          </a:xfrm>
          <a:prstGeom prst="rect">
            <a:avLst/>
          </a:prstGeom>
          <a:noFill/>
        </p:spPr>
        <p:txBody>
          <a:bodyPr wrap="square" lIns="91440" tIns="45720" rIns="91440" bIns="45720" rtlCol="0" anchor="t">
            <a:spAutoFit/>
          </a:bodyPr>
          <a:lstStyle/>
          <a:p>
            <a:r>
              <a:rPr lang="en-US" sz="1300">
                <a:solidFill>
                  <a:schemeClr val="accent1"/>
                </a:solidFill>
                <a:latin typeface="Calibri"/>
                <a:ea typeface="Calibri"/>
                <a:cs typeface="Calibri"/>
              </a:rPr>
              <a:t>Quarkyonic: McLerran et al. (2007, </a:t>
            </a:r>
            <a:r>
              <a:rPr lang="en-US" sz="1300" err="1">
                <a:solidFill>
                  <a:schemeClr val="accent1"/>
                </a:solidFill>
                <a:latin typeface="Calibri"/>
                <a:ea typeface="Calibri"/>
                <a:cs typeface="Calibri"/>
              </a:rPr>
              <a:t>Vovchenko</a:t>
            </a:r>
            <a:r>
              <a:rPr lang="en-US" sz="1300">
                <a:solidFill>
                  <a:schemeClr val="accent1"/>
                </a:solidFill>
                <a:latin typeface="Calibri"/>
                <a:ea typeface="Calibri"/>
                <a:cs typeface="Calibri"/>
              </a:rPr>
              <a:t> et al. (2023)</a:t>
            </a:r>
          </a:p>
        </p:txBody>
      </p:sp>
      <p:sp>
        <p:nvSpPr>
          <p:cNvPr id="55" name="TextBox 54"/>
          <p:cNvSpPr txBox="1"/>
          <p:nvPr/>
        </p:nvSpPr>
        <p:spPr>
          <a:xfrm>
            <a:off x="7542479" y="6250292"/>
            <a:ext cx="4530904" cy="692497"/>
          </a:xfrm>
          <a:prstGeom prst="rect">
            <a:avLst/>
          </a:prstGeom>
          <a:noFill/>
        </p:spPr>
        <p:txBody>
          <a:bodyPr wrap="square" lIns="91440" tIns="45720" rIns="91440" bIns="45720" rtlCol="0" anchor="t">
            <a:spAutoFit/>
          </a:bodyPr>
          <a:lstStyle/>
          <a:p>
            <a:r>
              <a:rPr lang="en-US" sz="1300">
                <a:solidFill>
                  <a:schemeClr val="accent1"/>
                </a:solidFill>
                <a:latin typeface="Calibri"/>
                <a:ea typeface="Calibri"/>
                <a:cs typeface="Calibri"/>
              </a:rPr>
              <a:t>CSC: Alford et al., PLB (1998); Rapp et al., PRL (1998);</a:t>
            </a:r>
            <a:endParaRPr lang="en-US" sz="1300">
              <a:solidFill>
                <a:schemeClr val="accent1"/>
              </a:solidFill>
              <a:latin typeface="Calibri" charset="0"/>
              <a:ea typeface="Calibri" charset="0"/>
              <a:cs typeface="Calibri" charset="0"/>
            </a:endParaRPr>
          </a:p>
          <a:p>
            <a:r>
              <a:rPr lang="en-US" sz="1300">
                <a:solidFill>
                  <a:schemeClr val="accent1"/>
                </a:solidFill>
                <a:latin typeface="Calibri"/>
                <a:ea typeface="Calibri"/>
                <a:cs typeface="Calibri"/>
              </a:rPr>
              <a:t> S. Rossner, C. R. et al, PRD (2007). </a:t>
            </a:r>
            <a:endParaRPr lang="en-US" sz="1300">
              <a:solidFill>
                <a:schemeClr val="accent1"/>
              </a:solidFill>
              <a:latin typeface="Calibri" charset="0"/>
              <a:ea typeface="Calibri" charset="0"/>
              <a:cs typeface="Calibri" charset="0"/>
            </a:endParaRPr>
          </a:p>
          <a:p>
            <a:r>
              <a:rPr lang="en-US" sz="1300">
                <a:solidFill>
                  <a:schemeClr val="accent1"/>
                </a:solidFill>
                <a:latin typeface="Calibri" charset="0"/>
                <a:ea typeface="Calibri" charset="0"/>
                <a:cs typeface="Calibri" charset="0"/>
              </a:rPr>
              <a:t> </a:t>
            </a:r>
          </a:p>
        </p:txBody>
      </p:sp>
      <p:sp>
        <p:nvSpPr>
          <p:cNvPr id="57" name="TextBox 56"/>
          <p:cNvSpPr txBox="1"/>
          <p:nvPr/>
        </p:nvSpPr>
        <p:spPr>
          <a:xfrm>
            <a:off x="7546797" y="5530396"/>
            <a:ext cx="4530904" cy="492443"/>
          </a:xfrm>
          <a:prstGeom prst="rect">
            <a:avLst/>
          </a:prstGeom>
          <a:noFill/>
        </p:spPr>
        <p:txBody>
          <a:bodyPr wrap="square" lIns="91440" tIns="45720" rIns="91440" bIns="45720" rtlCol="0" anchor="t">
            <a:spAutoFit/>
          </a:bodyPr>
          <a:lstStyle/>
          <a:p>
            <a:r>
              <a:rPr lang="en-US" sz="1300">
                <a:solidFill>
                  <a:schemeClr val="accent1"/>
                </a:solidFill>
                <a:latin typeface="Calibri"/>
                <a:ea typeface="Calibri"/>
                <a:cs typeface="Calibri"/>
              </a:rPr>
              <a:t>Quarks: Ratti et al., PRD (2006), Dexheimer et al., PRC (2009); </a:t>
            </a:r>
            <a:endParaRPr lang="en-US" sz="1300">
              <a:solidFill>
                <a:schemeClr val="accent1"/>
              </a:solidFill>
              <a:latin typeface="Calibri" charset="0"/>
              <a:ea typeface="Calibri" charset="0"/>
              <a:cs typeface="Calibri" charset="0"/>
            </a:endParaRPr>
          </a:p>
          <a:p>
            <a:r>
              <a:rPr lang="en-US" sz="1300" err="1">
                <a:solidFill>
                  <a:schemeClr val="accent1"/>
                </a:solidFill>
                <a:latin typeface="Calibri"/>
                <a:ea typeface="Calibri"/>
                <a:cs typeface="Calibri"/>
              </a:rPr>
              <a:t>Baym</a:t>
            </a:r>
            <a:r>
              <a:rPr lang="en-US" sz="1300">
                <a:solidFill>
                  <a:schemeClr val="accent1"/>
                </a:solidFill>
                <a:latin typeface="Calibri"/>
                <a:ea typeface="Calibri"/>
                <a:cs typeface="Calibri"/>
              </a:rPr>
              <a:t> et al., </a:t>
            </a:r>
            <a:r>
              <a:rPr lang="en-US" sz="1300" err="1">
                <a:solidFill>
                  <a:schemeClr val="accent1"/>
                </a:solidFill>
                <a:latin typeface="Calibri"/>
                <a:ea typeface="Calibri"/>
                <a:cs typeface="Calibri"/>
              </a:rPr>
              <a:t>Astr</a:t>
            </a:r>
            <a:r>
              <a:rPr lang="en-US" sz="1300">
                <a:solidFill>
                  <a:schemeClr val="accent1"/>
                </a:solidFill>
                <a:latin typeface="Calibri"/>
                <a:ea typeface="Calibri"/>
                <a:cs typeface="Calibri"/>
              </a:rPr>
              <a:t>. J. (2019)</a:t>
            </a:r>
          </a:p>
        </p:txBody>
      </p:sp>
      <p:sp>
        <p:nvSpPr>
          <p:cNvPr id="58" name="TextBox 57"/>
          <p:cNvSpPr txBox="1"/>
          <p:nvPr/>
        </p:nvSpPr>
        <p:spPr>
          <a:xfrm>
            <a:off x="3930732" y="5548461"/>
            <a:ext cx="3442802" cy="292388"/>
          </a:xfrm>
          <a:prstGeom prst="rect">
            <a:avLst/>
          </a:prstGeom>
          <a:noFill/>
        </p:spPr>
        <p:txBody>
          <a:bodyPr wrap="none" rtlCol="0">
            <a:spAutoFit/>
          </a:bodyPr>
          <a:lstStyle/>
          <a:p>
            <a:r>
              <a:rPr lang="en-US" sz="1300">
                <a:solidFill>
                  <a:schemeClr val="accent1"/>
                </a:solidFill>
              </a:rPr>
              <a:t>Interacting HRG: V. </a:t>
            </a:r>
            <a:r>
              <a:rPr lang="en-US" sz="1300" err="1">
                <a:solidFill>
                  <a:schemeClr val="accent1"/>
                </a:solidFill>
              </a:rPr>
              <a:t>Vovchenko</a:t>
            </a:r>
            <a:r>
              <a:rPr lang="en-US" sz="1300">
                <a:solidFill>
                  <a:schemeClr val="accent1"/>
                </a:solidFill>
              </a:rPr>
              <a:t> et al., PRL (2017) </a:t>
            </a:r>
          </a:p>
        </p:txBody>
      </p:sp>
      <p:sp>
        <p:nvSpPr>
          <p:cNvPr id="59" name="TextBox 58"/>
          <p:cNvSpPr txBox="1"/>
          <p:nvPr/>
        </p:nvSpPr>
        <p:spPr>
          <a:xfrm>
            <a:off x="3917770" y="5256243"/>
            <a:ext cx="3464175" cy="292388"/>
          </a:xfrm>
          <a:prstGeom prst="rect">
            <a:avLst/>
          </a:prstGeom>
          <a:noFill/>
        </p:spPr>
        <p:txBody>
          <a:bodyPr wrap="square" rtlCol="0">
            <a:spAutoFit/>
          </a:bodyPr>
          <a:lstStyle/>
          <a:p>
            <a:r>
              <a:rPr lang="en-US" sz="1300">
                <a:solidFill>
                  <a:schemeClr val="accent1"/>
                </a:solidFill>
              </a:rPr>
              <a:t>Lattice QCD: S. </a:t>
            </a:r>
            <a:r>
              <a:rPr lang="en-US" sz="1300" err="1">
                <a:solidFill>
                  <a:schemeClr val="accent1"/>
                </a:solidFill>
              </a:rPr>
              <a:t>Borsanyi</a:t>
            </a:r>
            <a:r>
              <a:rPr lang="en-US" sz="1300">
                <a:solidFill>
                  <a:schemeClr val="accent1"/>
                </a:solidFill>
              </a:rPr>
              <a:t>, C. R. et al, PRL (2021)</a:t>
            </a:r>
          </a:p>
        </p:txBody>
      </p:sp>
      <p:sp>
        <p:nvSpPr>
          <p:cNvPr id="60" name="TextBox 59"/>
          <p:cNvSpPr txBox="1"/>
          <p:nvPr/>
        </p:nvSpPr>
        <p:spPr>
          <a:xfrm>
            <a:off x="3931958" y="6363135"/>
            <a:ext cx="3328155" cy="292388"/>
          </a:xfrm>
          <a:prstGeom prst="rect">
            <a:avLst/>
          </a:prstGeom>
          <a:noFill/>
        </p:spPr>
        <p:txBody>
          <a:bodyPr wrap="none" rtlCol="0">
            <a:spAutoFit/>
          </a:bodyPr>
          <a:lstStyle/>
          <a:p>
            <a:r>
              <a:rPr lang="en-US" sz="1300">
                <a:solidFill>
                  <a:schemeClr val="accent1"/>
                </a:solidFill>
              </a:rPr>
              <a:t>Holography: R. </a:t>
            </a:r>
            <a:r>
              <a:rPr lang="en-US" sz="1300" err="1">
                <a:solidFill>
                  <a:schemeClr val="accent1"/>
                </a:solidFill>
              </a:rPr>
              <a:t>Critelli</a:t>
            </a:r>
            <a:r>
              <a:rPr lang="en-US" sz="1300">
                <a:solidFill>
                  <a:schemeClr val="accent1"/>
                </a:solidFill>
              </a:rPr>
              <a:t>, C. R. et al.,  PRD (2017)</a:t>
            </a:r>
          </a:p>
        </p:txBody>
      </p:sp>
      <p:sp>
        <p:nvSpPr>
          <p:cNvPr id="5" name="TextBox 42">
            <a:extLst>
              <a:ext uri="{FF2B5EF4-FFF2-40B4-BE49-F238E27FC236}">
                <a16:creationId xmlns:a16="http://schemas.microsoft.com/office/drawing/2014/main" id="{827437D7-F2B6-7766-F457-55BAFE528EA0}"/>
              </a:ext>
            </a:extLst>
          </p:cNvPr>
          <p:cNvSpPr txBox="1"/>
          <p:nvPr/>
        </p:nvSpPr>
        <p:spPr>
          <a:xfrm>
            <a:off x="9895393" y="3997177"/>
            <a:ext cx="1811538" cy="646331"/>
          </a:xfrm>
          <a:prstGeom prst="rect">
            <a:avLst/>
          </a:prstGeom>
          <a:noFill/>
        </p:spPr>
        <p:txBody>
          <a:bodyPr wrap="square" rtlCol="0">
            <a:spAutoFit/>
          </a:bodyPr>
          <a:lstStyle/>
          <a:p>
            <a:pPr algn="ctr"/>
            <a:r>
              <a:rPr lang="en-US">
                <a:solidFill>
                  <a:schemeClr val="bg1"/>
                </a:solidFill>
              </a:rPr>
              <a:t>Color</a:t>
            </a:r>
          </a:p>
          <a:p>
            <a:pPr algn="ctr"/>
            <a:r>
              <a:rPr lang="en-US">
                <a:solidFill>
                  <a:schemeClr val="bg1"/>
                </a:solidFill>
              </a:rPr>
              <a:t>Superconductor?</a:t>
            </a:r>
          </a:p>
        </p:txBody>
      </p:sp>
      <p:sp>
        <p:nvSpPr>
          <p:cNvPr id="7" name="Slide Number Placeholder 5">
            <a:extLst>
              <a:ext uri="{FF2B5EF4-FFF2-40B4-BE49-F238E27FC236}">
                <a16:creationId xmlns:a16="http://schemas.microsoft.com/office/drawing/2014/main" id="{3E1326E3-FB16-B1E2-D89B-54D9F3A5223C}"/>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3</a:t>
            </a:fld>
            <a:endParaRPr lang="en-US" sz="1400" b="1"/>
          </a:p>
        </p:txBody>
      </p:sp>
      <p:sp>
        <p:nvSpPr>
          <p:cNvPr id="15" name="TextBox 14">
            <a:extLst>
              <a:ext uri="{FF2B5EF4-FFF2-40B4-BE49-F238E27FC236}">
                <a16:creationId xmlns:a16="http://schemas.microsoft.com/office/drawing/2014/main" id="{DEEB35D4-827C-CF14-35B3-03223E21CC25}"/>
              </a:ext>
            </a:extLst>
          </p:cNvPr>
          <p:cNvSpPr txBox="1"/>
          <p:nvPr/>
        </p:nvSpPr>
        <p:spPr>
          <a:xfrm>
            <a:off x="169332" y="1972027"/>
            <a:ext cx="40710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From 1</a:t>
            </a:r>
            <a:r>
              <a:rPr lang="en-US" baseline="30000"/>
              <a:t>st  </a:t>
            </a:r>
            <a:r>
              <a:rPr lang="en-US"/>
              <a:t>principles calculation, lattice QCD only covers the low-density region.</a:t>
            </a:r>
          </a:p>
        </p:txBody>
      </p:sp>
      <p:sp>
        <p:nvSpPr>
          <p:cNvPr id="13" name="TextBox 12">
            <a:extLst>
              <a:ext uri="{FF2B5EF4-FFF2-40B4-BE49-F238E27FC236}">
                <a16:creationId xmlns:a16="http://schemas.microsoft.com/office/drawing/2014/main" id="{1B901DD8-86DA-DEF4-BF96-5DB5DFF9D15E}"/>
              </a:ext>
            </a:extLst>
          </p:cNvPr>
          <p:cNvSpPr txBox="1"/>
          <p:nvPr/>
        </p:nvSpPr>
        <p:spPr>
          <a:xfrm>
            <a:off x="360326" y="4515546"/>
            <a:ext cx="3262459" cy="923330"/>
          </a:xfrm>
          <a:prstGeom prst="rect">
            <a:avLst/>
          </a:prstGeom>
          <a:noFill/>
          <a:ln w="38100">
            <a:solidFill>
              <a:schemeClr val="accent1"/>
            </a:solidFill>
          </a:ln>
        </p:spPr>
        <p:txBody>
          <a:bodyPr wrap="square" lIns="91440" tIns="45720" rIns="91440" bIns="45720" rtlCol="0" anchor="t">
            <a:spAutoFit/>
          </a:bodyPr>
          <a:lstStyle/>
          <a:p>
            <a:pPr algn="ctr"/>
            <a:r>
              <a:rPr lang="en-US">
                <a:latin typeface="Tw Cen MT"/>
                <a:ea typeface="Calibri"/>
                <a:cs typeface="Calibri"/>
              </a:rPr>
              <a:t>Could we try to merge them </a:t>
            </a:r>
          </a:p>
          <a:p>
            <a:pPr algn="ctr"/>
            <a:r>
              <a:rPr lang="en-US">
                <a:latin typeface="Tw Cen MT"/>
                <a:ea typeface="Calibri"/>
                <a:cs typeface="Calibri"/>
              </a:rPr>
              <a:t>together to ensure full coverage </a:t>
            </a:r>
          </a:p>
          <a:p>
            <a:pPr algn="ctr"/>
            <a:r>
              <a:rPr lang="en-US">
                <a:latin typeface="Tw Cen MT"/>
                <a:ea typeface="Calibri"/>
                <a:cs typeface="Calibri"/>
              </a:rPr>
              <a:t>of the phase diagram ?</a:t>
            </a:r>
            <a:endParaRPr lang="en-US"/>
          </a:p>
        </p:txBody>
      </p:sp>
      <p:sp>
        <p:nvSpPr>
          <p:cNvPr id="3" name="Rectangle 2">
            <a:extLst>
              <a:ext uri="{FF2B5EF4-FFF2-40B4-BE49-F238E27FC236}">
                <a16:creationId xmlns:a16="http://schemas.microsoft.com/office/drawing/2014/main" id="{F8EE12C0-10B0-0B93-2AD3-BBA19BEAAB7F}"/>
              </a:ext>
            </a:extLst>
          </p:cNvPr>
          <p:cNvSpPr/>
          <p:nvPr/>
        </p:nvSpPr>
        <p:spPr>
          <a:xfrm>
            <a:off x="5251622" y="4670892"/>
            <a:ext cx="5261918" cy="2265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blue and white cubes&#10;&#10;Description automatically generated">
            <a:extLst>
              <a:ext uri="{FF2B5EF4-FFF2-40B4-BE49-F238E27FC236}">
                <a16:creationId xmlns:a16="http://schemas.microsoft.com/office/drawing/2014/main" id="{A1C95E18-F764-6A2E-DC54-ED41E5B9C030}"/>
              </a:ext>
            </a:extLst>
          </p:cNvPr>
          <p:cNvPicPr>
            <a:picLocks/>
          </p:cNvPicPr>
          <p:nvPr/>
        </p:nvPicPr>
        <p:blipFill>
          <a:blip r:embed="rId7"/>
          <a:stretch>
            <a:fillRect/>
          </a:stretch>
        </p:blipFill>
        <p:spPr>
          <a:xfrm>
            <a:off x="-902" y="6142723"/>
            <a:ext cx="891323" cy="731160"/>
          </a:xfrm>
          <a:prstGeom prst="rect">
            <a:avLst/>
          </a:prstGeom>
        </p:spPr>
      </p:pic>
    </p:spTree>
    <p:extLst>
      <p:ext uri="{BB962C8B-B14F-4D97-AF65-F5344CB8AC3E}">
        <p14:creationId xmlns:p14="http://schemas.microsoft.com/office/powerpoint/2010/main" val="3257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 presetClass="entr" presetSubtype="0" fill="hold" grpId="0" nodeType="withEffect">
                                  <p:stCondLst>
                                    <p:cond delay="0"/>
                                  </p:stCondLst>
                                  <p:childTnLst>
                                    <p:set>
                                      <p:cBhvr>
                                        <p:cTn id="79" dur="1" fill="hold">
                                          <p:stCondLst>
                                            <p:cond delay="0"/>
                                          </p:stCondLst>
                                        </p:cTn>
                                        <p:tgtEl>
                                          <p:spTgt spid="5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par>
                                <p:cTn id="91" presetID="10"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500"/>
                                        <p:tgtEl>
                                          <p:spTgt spid="4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par>
                                <p:cTn id="101" presetID="10" presetClass="entr" presetSubtype="0" fill="hold" grpId="0"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8" fill="hold" grpId="0" nodeType="clickEffect">
                                  <p:stCondLst>
                                    <p:cond delay="0"/>
                                  </p:stCondLst>
                                  <p:childTnLst>
                                    <p:set>
                                      <p:cBhvr>
                                        <p:cTn id="107" dur="1" fill="hold">
                                          <p:stCondLst>
                                            <p:cond delay="0"/>
                                          </p:stCondLst>
                                        </p:cTn>
                                        <p:tgtEl>
                                          <p:spTgt spid="13"/>
                                        </p:tgtEl>
                                        <p:attrNameLst>
                                          <p:attrName>style.visibility</p:attrName>
                                        </p:attrNameLst>
                                      </p:cBhvr>
                                      <p:to>
                                        <p:strVal val="visible"/>
                                      </p:to>
                                    </p:set>
                                    <p:anim calcmode="lin" valueType="num">
                                      <p:cBhvr additive="base">
                                        <p:cTn id="108" dur="500" fill="hold"/>
                                        <p:tgtEl>
                                          <p:spTgt spid="13"/>
                                        </p:tgtEl>
                                        <p:attrNameLst>
                                          <p:attrName>ppt_x</p:attrName>
                                        </p:attrNameLst>
                                      </p:cBhvr>
                                      <p:tavLst>
                                        <p:tav tm="0">
                                          <p:val>
                                            <p:strVal val="0-#ppt_w/2"/>
                                          </p:val>
                                        </p:tav>
                                        <p:tav tm="100000">
                                          <p:val>
                                            <p:strVal val="#ppt_x"/>
                                          </p:val>
                                        </p:tav>
                                      </p:tavLst>
                                    </p:anim>
                                    <p:anim calcmode="lin" valueType="num">
                                      <p:cBhvr additive="base">
                                        <p:cTn id="10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8" grpId="0" animBg="1"/>
      <p:bldP spid="19" grpId="0"/>
      <p:bldP spid="20" grpId="0" animBg="1"/>
      <p:bldP spid="24" grpId="0" animBg="1"/>
      <p:bldP spid="27" grpId="0" animBg="1"/>
      <p:bldP spid="28" grpId="0"/>
      <p:bldP spid="33" grpId="0" animBg="1"/>
      <p:bldP spid="35" grpId="0" animBg="1"/>
      <p:bldP spid="36" grpId="0" animBg="1"/>
      <p:bldP spid="38" grpId="0"/>
      <p:bldP spid="6" grpId="0" animBg="1"/>
      <p:bldP spid="39" grpId="0" animBg="1"/>
      <p:bldP spid="40" grpId="0" animBg="1"/>
      <p:bldP spid="41" grpId="0"/>
      <p:bldP spid="42" grpId="0"/>
      <p:bldP spid="45" grpId="0" animBg="1"/>
      <p:bldP spid="46" grpId="0" animBg="1"/>
      <p:bldP spid="21" grpId="0"/>
      <p:bldP spid="49" grpId="0"/>
      <p:bldP spid="50" grpId="0"/>
      <p:bldP spid="52" grpId="0"/>
      <p:bldP spid="54" grpId="0"/>
      <p:bldP spid="55" grpId="0"/>
      <p:bldP spid="57" grpId="0"/>
      <p:bldP spid="58" grpId="0"/>
      <p:bldP spid="59" grpId="0"/>
      <p:bldP spid="60" grpId="0"/>
      <p:bldP spid="5" grpId="0"/>
      <p:bldP spid="15"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Thermodynamics relations</a:t>
            </a:r>
          </a:p>
        </p:txBody>
      </p:sp>
      <p:sp>
        <p:nvSpPr>
          <p:cNvPr id="8" name="Slide Number Placeholder 5">
            <a:extLst>
              <a:ext uri="{FF2B5EF4-FFF2-40B4-BE49-F238E27FC236}">
                <a16:creationId xmlns:a16="http://schemas.microsoft.com/office/drawing/2014/main" id="{82F2BBD0-EEAC-AE61-F9AC-483C8DBAA618}"/>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30</a:t>
            </a:fld>
            <a:endParaRPr lang="en-US" sz="1400" b="1"/>
          </a:p>
        </p:txBody>
      </p:sp>
      <p:pic>
        <p:nvPicPr>
          <p:cNvPr id="3" name="Picture 2" descr="A black text with a plus and a white background&#10;&#10;Description automatically generated">
            <a:extLst>
              <a:ext uri="{FF2B5EF4-FFF2-40B4-BE49-F238E27FC236}">
                <a16:creationId xmlns:a16="http://schemas.microsoft.com/office/drawing/2014/main" id="{B1A32F28-3121-B3A9-5868-E1228CF52F05}"/>
              </a:ext>
            </a:extLst>
          </p:cNvPr>
          <p:cNvPicPr>
            <a:picLocks noChangeAspect="1"/>
          </p:cNvPicPr>
          <p:nvPr/>
        </p:nvPicPr>
        <p:blipFill>
          <a:blip r:embed="rId3"/>
          <a:stretch>
            <a:fillRect/>
          </a:stretch>
        </p:blipFill>
        <p:spPr>
          <a:xfrm>
            <a:off x="4899252" y="1994807"/>
            <a:ext cx="2382611" cy="865415"/>
          </a:xfrm>
          <a:prstGeom prst="rect">
            <a:avLst/>
          </a:prstGeom>
        </p:spPr>
      </p:pic>
      <p:pic>
        <p:nvPicPr>
          <p:cNvPr id="4" name="Picture 3" descr="A black and white math symbol&#10;&#10;Description automatically generated">
            <a:extLst>
              <a:ext uri="{FF2B5EF4-FFF2-40B4-BE49-F238E27FC236}">
                <a16:creationId xmlns:a16="http://schemas.microsoft.com/office/drawing/2014/main" id="{D1E62757-3A70-7322-60FD-6F9F61132008}"/>
              </a:ext>
            </a:extLst>
          </p:cNvPr>
          <p:cNvPicPr>
            <a:picLocks noChangeAspect="1"/>
          </p:cNvPicPr>
          <p:nvPr/>
        </p:nvPicPr>
        <p:blipFill>
          <a:blip r:embed="rId4"/>
          <a:stretch>
            <a:fillRect/>
          </a:stretch>
        </p:blipFill>
        <p:spPr>
          <a:xfrm>
            <a:off x="4027715" y="2930978"/>
            <a:ext cx="1807030" cy="865415"/>
          </a:xfrm>
          <a:prstGeom prst="rect">
            <a:avLst/>
          </a:prstGeom>
        </p:spPr>
      </p:pic>
      <p:pic>
        <p:nvPicPr>
          <p:cNvPr id="5" name="Picture 4" descr="A black and white math symbol&#10;&#10;Description automatically generated">
            <a:extLst>
              <a:ext uri="{FF2B5EF4-FFF2-40B4-BE49-F238E27FC236}">
                <a16:creationId xmlns:a16="http://schemas.microsoft.com/office/drawing/2014/main" id="{5E222CD2-F3F0-0763-F6B5-8CCC109FBCB4}"/>
              </a:ext>
            </a:extLst>
          </p:cNvPr>
          <p:cNvPicPr>
            <a:picLocks noChangeAspect="1"/>
          </p:cNvPicPr>
          <p:nvPr/>
        </p:nvPicPr>
        <p:blipFill>
          <a:blip r:embed="rId5"/>
          <a:stretch>
            <a:fillRect/>
          </a:stretch>
        </p:blipFill>
        <p:spPr>
          <a:xfrm>
            <a:off x="6433456" y="2930977"/>
            <a:ext cx="1796143" cy="865415"/>
          </a:xfrm>
          <a:prstGeom prst="rect">
            <a:avLst/>
          </a:prstGeom>
        </p:spPr>
      </p:pic>
      <p:pic>
        <p:nvPicPr>
          <p:cNvPr id="6" name="Picture 5">
            <a:extLst>
              <a:ext uri="{FF2B5EF4-FFF2-40B4-BE49-F238E27FC236}">
                <a16:creationId xmlns:a16="http://schemas.microsoft.com/office/drawing/2014/main" id="{B20FCEF7-385D-6938-42B5-D29DB3ED3F30}"/>
              </a:ext>
            </a:extLst>
          </p:cNvPr>
          <p:cNvPicPr>
            <a:picLocks noChangeAspect="1"/>
          </p:cNvPicPr>
          <p:nvPr/>
        </p:nvPicPr>
        <p:blipFill>
          <a:blip r:embed="rId6"/>
          <a:stretch>
            <a:fillRect/>
          </a:stretch>
        </p:blipFill>
        <p:spPr>
          <a:xfrm>
            <a:off x="3048000" y="3994390"/>
            <a:ext cx="6096000" cy="1155219"/>
          </a:xfrm>
          <a:prstGeom prst="rect">
            <a:avLst/>
          </a:prstGeom>
        </p:spPr>
      </p:pic>
      <p:pic>
        <p:nvPicPr>
          <p:cNvPr id="7" name="Picture 6">
            <a:extLst>
              <a:ext uri="{FF2B5EF4-FFF2-40B4-BE49-F238E27FC236}">
                <a16:creationId xmlns:a16="http://schemas.microsoft.com/office/drawing/2014/main" id="{D9A34873-FF60-549D-BF66-7E9FA4EDBD4C}"/>
              </a:ext>
            </a:extLst>
          </p:cNvPr>
          <p:cNvPicPr>
            <a:picLocks noChangeAspect="1"/>
          </p:cNvPicPr>
          <p:nvPr/>
        </p:nvPicPr>
        <p:blipFill>
          <a:blip r:embed="rId7"/>
          <a:stretch>
            <a:fillRect/>
          </a:stretch>
        </p:blipFill>
        <p:spPr>
          <a:xfrm>
            <a:off x="2438399" y="5341341"/>
            <a:ext cx="7304314" cy="1095659"/>
          </a:xfrm>
          <a:prstGeom prst="rect">
            <a:avLst/>
          </a:prstGeom>
        </p:spPr>
      </p:pic>
    </p:spTree>
    <p:extLst>
      <p:ext uri="{BB962C8B-B14F-4D97-AF65-F5344CB8AC3E}">
        <p14:creationId xmlns:p14="http://schemas.microsoft.com/office/powerpoint/2010/main" val="1329854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844133" y="595484"/>
            <a:ext cx="9362885" cy="1499616"/>
          </a:xfrm>
        </p:spPr>
        <p:txBody>
          <a:bodyPr/>
          <a:lstStyle/>
          <a:p>
            <a:r>
              <a:rPr lang="en-US"/>
              <a:t>Anatomy of a Neutron star MERGER</a:t>
            </a:r>
          </a:p>
        </p:txBody>
      </p:sp>
      <p:pic>
        <p:nvPicPr>
          <p:cNvPr id="2" name="Picture 2" descr="Diagram&#10;&#10;Description automatically generated">
            <a:extLst>
              <a:ext uri="{FF2B5EF4-FFF2-40B4-BE49-F238E27FC236}">
                <a16:creationId xmlns:a16="http://schemas.microsoft.com/office/drawing/2014/main" id="{C3E4998D-4962-3821-AAC8-E082EE1630F0}"/>
              </a:ext>
            </a:extLst>
          </p:cNvPr>
          <p:cNvPicPr>
            <a:picLocks noChangeAspect="1"/>
          </p:cNvPicPr>
          <p:nvPr/>
        </p:nvPicPr>
        <p:blipFill>
          <a:blip r:embed="rId4"/>
          <a:stretch>
            <a:fillRect/>
          </a:stretch>
        </p:blipFill>
        <p:spPr>
          <a:xfrm>
            <a:off x="1533525" y="2095463"/>
            <a:ext cx="9815511" cy="4762572"/>
          </a:xfrm>
          <a:prstGeom prst="rect">
            <a:avLst/>
          </a:prstGeom>
        </p:spPr>
      </p:pic>
      <p:sp>
        <p:nvSpPr>
          <p:cNvPr id="4" name="Slide Number Placeholder 5">
            <a:extLst>
              <a:ext uri="{FF2B5EF4-FFF2-40B4-BE49-F238E27FC236}">
                <a16:creationId xmlns:a16="http://schemas.microsoft.com/office/drawing/2014/main" id="{265E9F37-08BB-6C60-BF27-EB20A577D419}"/>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31</a:t>
            </a:fld>
            <a:endParaRPr lang="en-US" sz="1400" b="1"/>
          </a:p>
        </p:txBody>
      </p:sp>
      <p:pic>
        <p:nvPicPr>
          <p:cNvPr id="5" name="Picture 4" descr="A logo of a company&#10;&#10;Description automatically generated">
            <a:extLst>
              <a:ext uri="{FF2B5EF4-FFF2-40B4-BE49-F238E27FC236}">
                <a16:creationId xmlns:a16="http://schemas.microsoft.com/office/drawing/2014/main" id="{7F9ACAB5-1041-0626-C10E-4B385306525C}"/>
              </a:ext>
            </a:extLst>
          </p:cNvPr>
          <p:cNvPicPr>
            <a:picLocks noChangeAspect="1"/>
          </p:cNvPicPr>
          <p:nvPr/>
        </p:nvPicPr>
        <p:blipFill rotWithShape="1">
          <a:blip r:embed="rId5"/>
          <a:srcRect l="27672" t="869" r="31152" b="48102"/>
          <a:stretch/>
        </p:blipFill>
        <p:spPr>
          <a:xfrm>
            <a:off x="4637" y="6427276"/>
            <a:ext cx="648554" cy="435081"/>
          </a:xfrm>
          <a:prstGeom prst="rect">
            <a:avLst/>
          </a:prstGeom>
        </p:spPr>
      </p:pic>
    </p:spTree>
    <p:extLst>
      <p:ext uri="{BB962C8B-B14F-4D97-AF65-F5344CB8AC3E}">
        <p14:creationId xmlns:p14="http://schemas.microsoft.com/office/powerpoint/2010/main" val="1127528974"/>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844133" y="595484"/>
            <a:ext cx="9720072" cy="1499616"/>
          </a:xfrm>
        </p:spPr>
        <p:txBody>
          <a:bodyPr/>
          <a:lstStyle/>
          <a:p>
            <a:r>
              <a:rPr lang="en-US"/>
              <a:t>Anatomy of a heavy-ion collision</a:t>
            </a:r>
          </a:p>
        </p:txBody>
      </p:sp>
      <p:pic>
        <p:nvPicPr>
          <p:cNvPr id="8" name="Image 7">
            <a:extLst>
              <a:ext uri="{FF2B5EF4-FFF2-40B4-BE49-F238E27FC236}">
                <a16:creationId xmlns:a16="http://schemas.microsoft.com/office/drawing/2014/main" id="{D7A18D65-30BB-953A-25CE-2C0B85C256BD}"/>
              </a:ext>
            </a:extLst>
          </p:cNvPr>
          <p:cNvPicPr>
            <a:picLocks noChangeAspect="1"/>
          </p:cNvPicPr>
          <p:nvPr/>
        </p:nvPicPr>
        <p:blipFill>
          <a:blip r:embed="rId4"/>
          <a:stretch>
            <a:fillRect/>
          </a:stretch>
        </p:blipFill>
        <p:spPr>
          <a:xfrm>
            <a:off x="1508199" y="1520784"/>
            <a:ext cx="8466338" cy="4859789"/>
          </a:xfrm>
          <a:prstGeom prst="rect">
            <a:avLst/>
          </a:prstGeom>
        </p:spPr>
      </p:pic>
      <p:sp>
        <p:nvSpPr>
          <p:cNvPr id="10" name="ZoneTexte 9">
            <a:extLst>
              <a:ext uri="{FF2B5EF4-FFF2-40B4-BE49-F238E27FC236}">
                <a16:creationId xmlns:a16="http://schemas.microsoft.com/office/drawing/2014/main" id="{89000B12-2A30-26D3-70C9-568C99B6AFA1}"/>
              </a:ext>
            </a:extLst>
          </p:cNvPr>
          <p:cNvSpPr txBox="1"/>
          <p:nvPr/>
        </p:nvSpPr>
        <p:spPr>
          <a:xfrm>
            <a:off x="3195961" y="6413200"/>
            <a:ext cx="5651335" cy="307777"/>
          </a:xfrm>
          <a:prstGeom prst="rect">
            <a:avLst/>
          </a:prstGeom>
          <a:noFill/>
        </p:spPr>
        <p:txBody>
          <a:bodyPr wrap="square" rtlCol="0">
            <a:spAutoFit/>
          </a:bodyPr>
          <a:lstStyle/>
          <a:p>
            <a:r>
              <a:rPr lang="fr-FR" sz="1400" i="1"/>
              <a:t>The ALICE </a:t>
            </a:r>
            <a:r>
              <a:rPr lang="fr-FR" sz="1400" i="1" err="1"/>
              <a:t>experiment</a:t>
            </a:r>
            <a:r>
              <a:rPr lang="fr-FR" sz="1400" i="1"/>
              <a:t>: A </a:t>
            </a:r>
            <a:r>
              <a:rPr lang="fr-FR" sz="1400" i="1" err="1"/>
              <a:t>journey</a:t>
            </a:r>
            <a:r>
              <a:rPr lang="fr-FR" sz="1400" i="1"/>
              <a:t> </a:t>
            </a:r>
            <a:r>
              <a:rPr lang="fr-FR" sz="1400" i="1" err="1"/>
              <a:t>through</a:t>
            </a:r>
            <a:r>
              <a:rPr lang="fr-FR" sz="1400" i="1"/>
              <a:t> QCD</a:t>
            </a:r>
            <a:r>
              <a:rPr lang="fr-FR" sz="1400"/>
              <a:t>, CERN-EP-2022-227 (2022)</a:t>
            </a:r>
          </a:p>
        </p:txBody>
      </p:sp>
      <p:sp>
        <p:nvSpPr>
          <p:cNvPr id="3" name="Slide Number Placeholder 5">
            <a:extLst>
              <a:ext uri="{FF2B5EF4-FFF2-40B4-BE49-F238E27FC236}">
                <a16:creationId xmlns:a16="http://schemas.microsoft.com/office/drawing/2014/main" id="{BC4B6E17-629A-E050-3E0F-3FD95DE77843}"/>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32</a:t>
            </a:fld>
            <a:endParaRPr lang="en-US" sz="1400" b="1"/>
          </a:p>
        </p:txBody>
      </p:sp>
      <p:pic>
        <p:nvPicPr>
          <p:cNvPr id="4" name="Picture 3" descr="A logo of a company&#10;&#10;Description automatically generated">
            <a:extLst>
              <a:ext uri="{FF2B5EF4-FFF2-40B4-BE49-F238E27FC236}">
                <a16:creationId xmlns:a16="http://schemas.microsoft.com/office/drawing/2014/main" id="{81AE87FE-1FD9-811B-A040-3477C171BC3F}"/>
              </a:ext>
            </a:extLst>
          </p:cNvPr>
          <p:cNvPicPr>
            <a:picLocks noChangeAspect="1"/>
          </p:cNvPicPr>
          <p:nvPr/>
        </p:nvPicPr>
        <p:blipFill rotWithShape="1">
          <a:blip r:embed="rId5"/>
          <a:srcRect l="27672" t="869" r="31152" b="48102"/>
          <a:stretch/>
        </p:blipFill>
        <p:spPr>
          <a:xfrm>
            <a:off x="4637" y="6427276"/>
            <a:ext cx="648554" cy="435081"/>
          </a:xfrm>
          <a:prstGeom prst="rect">
            <a:avLst/>
          </a:prstGeom>
        </p:spPr>
      </p:pic>
    </p:spTree>
    <p:extLst>
      <p:ext uri="{BB962C8B-B14F-4D97-AF65-F5344CB8AC3E}">
        <p14:creationId xmlns:p14="http://schemas.microsoft.com/office/powerpoint/2010/main" val="26059425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931" y="572516"/>
            <a:ext cx="9720072" cy="1499616"/>
          </a:xfrm>
        </p:spPr>
        <p:txBody>
          <a:bodyPr/>
          <a:lstStyle/>
          <a:p>
            <a:r>
              <a:rPr lang="en-US"/>
              <a:t>MUSES – </a:t>
            </a:r>
            <a:r>
              <a:rPr lang="en-US">
                <a:solidFill>
                  <a:schemeClr val="accent1"/>
                </a:solidFill>
              </a:rPr>
              <a:t>M</a:t>
            </a:r>
            <a:r>
              <a:rPr lang="en-US"/>
              <a:t>odular </a:t>
            </a:r>
            <a:r>
              <a:rPr lang="en-US">
                <a:solidFill>
                  <a:schemeClr val="accent1"/>
                </a:solidFill>
              </a:rPr>
              <a:t>U</a:t>
            </a:r>
            <a:r>
              <a:rPr lang="en-US"/>
              <a:t>nified </a:t>
            </a:r>
            <a:r>
              <a:rPr lang="en-US">
                <a:solidFill>
                  <a:schemeClr val="accent1"/>
                </a:solidFill>
              </a:rPr>
              <a:t>s</a:t>
            </a:r>
            <a:r>
              <a:rPr lang="en-US"/>
              <a:t>olver of the </a:t>
            </a:r>
            <a:r>
              <a:rPr lang="en-US">
                <a:solidFill>
                  <a:schemeClr val="accent1"/>
                </a:solidFill>
              </a:rPr>
              <a:t>E</a:t>
            </a:r>
            <a:r>
              <a:rPr lang="en-US"/>
              <a:t>quation of </a:t>
            </a:r>
            <a:r>
              <a:rPr lang="en-US">
                <a:solidFill>
                  <a:schemeClr val="accent1"/>
                </a:solidFill>
              </a:rPr>
              <a:t>s</a:t>
            </a:r>
            <a:r>
              <a:rPr lang="en-US"/>
              <a:t>tate</a:t>
            </a:r>
          </a:p>
        </p:txBody>
      </p:sp>
      <p:sp>
        <p:nvSpPr>
          <p:cNvPr id="9" name="TextBox 8"/>
          <p:cNvSpPr txBox="1"/>
          <p:nvPr/>
        </p:nvSpPr>
        <p:spPr>
          <a:xfrm>
            <a:off x="1024128" y="2356338"/>
            <a:ext cx="10609764" cy="1446550"/>
          </a:xfrm>
          <a:prstGeom prst="rect">
            <a:avLst/>
          </a:prstGeom>
          <a:noFill/>
        </p:spPr>
        <p:txBody>
          <a:bodyPr wrap="square" rtlCol="0">
            <a:spAutoFit/>
          </a:bodyPr>
          <a:lstStyle/>
          <a:p>
            <a:pPr algn="just"/>
            <a:r>
              <a:rPr lang="en-US" sz="2200" i="1"/>
              <a:t>“An open-source </a:t>
            </a:r>
            <a:r>
              <a:rPr lang="en-US" sz="2200" i="1">
                <a:solidFill>
                  <a:schemeClr val="accent1"/>
                </a:solidFill>
              </a:rPr>
              <a:t>cyberinfrastructure</a:t>
            </a:r>
            <a:r>
              <a:rPr lang="en-US" sz="2200" i="1"/>
              <a:t> fostering a </a:t>
            </a:r>
            <a:r>
              <a:rPr lang="en-US" sz="2200" i="1">
                <a:solidFill>
                  <a:schemeClr val="accent1"/>
                </a:solidFill>
              </a:rPr>
              <a:t>community-driven</a:t>
            </a:r>
            <a:r>
              <a:rPr lang="en-US" sz="2200" i="1"/>
              <a:t> ecosystem that provides key </a:t>
            </a:r>
            <a:r>
              <a:rPr lang="en-US" sz="2200" i="1">
                <a:solidFill>
                  <a:schemeClr val="accent1"/>
                </a:solidFill>
              </a:rPr>
              <a:t>computational tools</a:t>
            </a:r>
            <a:r>
              <a:rPr lang="en-US" sz="2200" i="1"/>
              <a:t> to promote, transform and support groundbreaking research in nuclear physics and astrophysics, computational relativistic fluid dynamics, gravitational-wave and computational astrophysics.”</a:t>
            </a:r>
          </a:p>
        </p:txBody>
      </p:sp>
      <p:sp>
        <p:nvSpPr>
          <p:cNvPr id="10" name="TextBox 9"/>
          <p:cNvSpPr txBox="1"/>
          <p:nvPr/>
        </p:nvSpPr>
        <p:spPr>
          <a:xfrm>
            <a:off x="1024128" y="4074394"/>
            <a:ext cx="10394149" cy="1477328"/>
          </a:xfrm>
          <a:prstGeom prst="rect">
            <a:avLst/>
          </a:prstGeom>
          <a:noFill/>
        </p:spPr>
        <p:txBody>
          <a:bodyPr wrap="square" lIns="91440" tIns="45720" rIns="91440" bIns="45720" rtlCol="0" anchor="t">
            <a:spAutoFit/>
          </a:bodyPr>
          <a:lstStyle/>
          <a:p>
            <a:pPr marL="285750" indent="-285750">
              <a:buFont typeface="Arial" charset="0"/>
              <a:buChar char="•"/>
            </a:pPr>
            <a:r>
              <a:rPr lang="en-US">
                <a:solidFill>
                  <a:schemeClr val="accent1"/>
                </a:solidFill>
              </a:rPr>
              <a:t>Modular</a:t>
            </a:r>
            <a:r>
              <a:rPr lang="en-US"/>
              <a:t>: while at low densities the equation of state is known from 1</a:t>
            </a:r>
            <a:r>
              <a:rPr lang="en-US" baseline="30000"/>
              <a:t>st</a:t>
            </a:r>
            <a:r>
              <a:rPr lang="en-US"/>
              <a:t> principles, at high </a:t>
            </a:r>
            <a:r>
              <a:rPr lang="el-GR">
                <a:latin typeface="Calibri"/>
                <a:ea typeface="Calibri"/>
                <a:cs typeface="Calibri"/>
              </a:rPr>
              <a:t>μ</a:t>
            </a:r>
            <a:r>
              <a:rPr lang="en-US" baseline="-25000"/>
              <a:t>B</a:t>
            </a:r>
            <a:r>
              <a:rPr lang="en-US"/>
              <a:t> we will implement different models (“modules”) that the user will be able to pick</a:t>
            </a:r>
          </a:p>
          <a:p>
            <a:pPr marL="285750" indent="-285750">
              <a:buFont typeface="Arial" charset="0"/>
              <a:buChar char="•"/>
            </a:pPr>
            <a:endParaRPr lang="en-US"/>
          </a:p>
          <a:p>
            <a:pPr marL="285750" indent="-285750">
              <a:buFont typeface="Arial" charset="0"/>
              <a:buChar char="•"/>
            </a:pPr>
            <a:r>
              <a:rPr lang="en-US">
                <a:solidFill>
                  <a:schemeClr val="accent1"/>
                </a:solidFill>
              </a:rPr>
              <a:t>Unified</a:t>
            </a:r>
            <a:r>
              <a:rPr lang="en-US"/>
              <a:t>: the different modules will be smoothly merged together to ensure maximal coverage of the phase diagram, while respecting established limiting cases (lattice, perturbative QCD, Chiral </a:t>
            </a:r>
            <a:r>
              <a:rPr lang="en-US">
                <a:cs typeface="Mangal"/>
              </a:rPr>
              <a:t>EFT</a:t>
            </a:r>
            <a:r>
              <a:rPr lang="mr-IN">
                <a:cs typeface="Mangal"/>
              </a:rPr>
              <a:t>…</a:t>
            </a:r>
            <a:r>
              <a:rPr lang="en-US"/>
              <a:t>)</a:t>
            </a:r>
          </a:p>
        </p:txBody>
      </p:sp>
      <p:sp>
        <p:nvSpPr>
          <p:cNvPr id="4" name="Slide Number Placeholder 5">
            <a:extLst>
              <a:ext uri="{FF2B5EF4-FFF2-40B4-BE49-F238E27FC236}">
                <a16:creationId xmlns:a16="http://schemas.microsoft.com/office/drawing/2014/main" id="{6F907B1F-B1B5-891D-8CDD-0946402D556C}"/>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4</a:t>
            </a:fld>
            <a:endParaRPr lang="en-US" sz="1400" b="1"/>
          </a:p>
        </p:txBody>
      </p:sp>
      <p:pic>
        <p:nvPicPr>
          <p:cNvPr id="5" name="Picture 4" descr="A group of blue and white cubes&#10;&#10;Description automatically generated">
            <a:extLst>
              <a:ext uri="{FF2B5EF4-FFF2-40B4-BE49-F238E27FC236}">
                <a16:creationId xmlns:a16="http://schemas.microsoft.com/office/drawing/2014/main" id="{710DCAFA-3CBB-26C0-09B5-9CF1E282EC24}"/>
              </a:ext>
            </a:extLst>
          </p:cNvPr>
          <p:cNvPicPr>
            <a:picLocks/>
          </p:cNvPicPr>
          <p:nvPr/>
        </p:nvPicPr>
        <p:blipFill>
          <a:blip r:embed="rId3"/>
          <a:stretch>
            <a:fillRect/>
          </a:stretch>
        </p:blipFill>
        <p:spPr>
          <a:xfrm>
            <a:off x="-902" y="6142723"/>
            <a:ext cx="891323" cy="731160"/>
          </a:xfrm>
          <a:prstGeom prst="rect">
            <a:avLst/>
          </a:prstGeom>
        </p:spPr>
      </p:pic>
    </p:spTree>
    <p:extLst>
      <p:ext uri="{BB962C8B-B14F-4D97-AF65-F5344CB8AC3E}">
        <p14:creationId xmlns:p14="http://schemas.microsoft.com/office/powerpoint/2010/main" val="80526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728" y="559816"/>
            <a:ext cx="9720072" cy="1499616"/>
          </a:xfrm>
        </p:spPr>
        <p:txBody>
          <a:bodyPr/>
          <a:lstStyle/>
          <a:p>
            <a:r>
              <a:rPr lang="en-US"/>
              <a:t>MUSES goals and milestones</a:t>
            </a:r>
          </a:p>
        </p:txBody>
      </p:sp>
      <p:pic>
        <p:nvPicPr>
          <p:cNvPr id="4" name="Picture 3"/>
          <p:cNvPicPr>
            <a:picLocks noChangeAspect="1"/>
          </p:cNvPicPr>
          <p:nvPr/>
        </p:nvPicPr>
        <p:blipFill rotWithShape="1">
          <a:blip r:embed="rId3"/>
          <a:srcRect l="46503" r="-217" b="2079"/>
          <a:stretch/>
        </p:blipFill>
        <p:spPr>
          <a:xfrm>
            <a:off x="6092976" y="3386893"/>
            <a:ext cx="4478198" cy="3461105"/>
          </a:xfrm>
          <a:prstGeom prst="rect">
            <a:avLst/>
          </a:prstGeom>
        </p:spPr>
      </p:pic>
      <p:sp>
        <p:nvSpPr>
          <p:cNvPr id="8" name="TextBox 7"/>
          <p:cNvSpPr txBox="1"/>
          <p:nvPr/>
        </p:nvSpPr>
        <p:spPr>
          <a:xfrm>
            <a:off x="410620" y="1785244"/>
            <a:ext cx="11843664" cy="646331"/>
          </a:xfrm>
          <a:prstGeom prst="rect">
            <a:avLst/>
          </a:prstGeom>
          <a:noFill/>
        </p:spPr>
        <p:txBody>
          <a:bodyPr wrap="square" lIns="91440" tIns="45720" rIns="91440" bIns="45720" rtlCol="0" anchor="t">
            <a:spAutoFit/>
          </a:bodyPr>
          <a:lstStyle/>
          <a:p>
            <a:pPr marL="285750" indent="-285750">
              <a:buFont typeface="Courier New" charset="0"/>
              <a:buChar char="o"/>
            </a:pPr>
            <a:r>
              <a:rPr lang="en-US" err="1"/>
              <a:t>CyberInfrastructure</a:t>
            </a:r>
            <a:r>
              <a:rPr lang="en-US"/>
              <a:t> of interoperating tools and services within a replicable and flexible deployment system</a:t>
            </a:r>
          </a:p>
          <a:p>
            <a:pPr marL="742950" lvl="1" indent="-285750">
              <a:buFont typeface="Arial" charset="0"/>
              <a:buChar char="•"/>
            </a:pPr>
            <a:r>
              <a:rPr lang="en-US"/>
              <a:t>Upgrade of existing calculation tools to modern programming languages</a:t>
            </a:r>
          </a:p>
        </p:txBody>
      </p:sp>
      <p:sp>
        <p:nvSpPr>
          <p:cNvPr id="3" name="TextBox 2">
            <a:extLst>
              <a:ext uri="{FF2B5EF4-FFF2-40B4-BE49-F238E27FC236}">
                <a16:creationId xmlns:a16="http://schemas.microsoft.com/office/drawing/2014/main" id="{71C5974A-C941-F3BD-76C9-C82B737A29FF}"/>
              </a:ext>
            </a:extLst>
          </p:cNvPr>
          <p:cNvSpPr txBox="1"/>
          <p:nvPr/>
        </p:nvSpPr>
        <p:spPr>
          <a:xfrm>
            <a:off x="416891" y="2313608"/>
            <a:ext cx="116149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b="1">
                <a:solidFill>
                  <a:schemeClr val="accent1"/>
                </a:solidFill>
                <a:latin typeface="TW Cen MT"/>
              </a:rPr>
              <a:t>Equation of State (</a:t>
            </a:r>
            <a:r>
              <a:rPr lang="en-US" b="1" err="1">
                <a:solidFill>
                  <a:schemeClr val="accent1"/>
                </a:solidFill>
                <a:latin typeface="TW Cen MT"/>
              </a:rPr>
              <a:t>EoS</a:t>
            </a:r>
            <a:r>
              <a:rPr lang="en-US" b="1">
                <a:solidFill>
                  <a:schemeClr val="accent1"/>
                </a:solidFill>
                <a:latin typeface="TW Cen MT"/>
              </a:rPr>
              <a:t>) package</a:t>
            </a:r>
            <a:r>
              <a:rPr lang="en-US">
                <a:solidFill>
                  <a:schemeClr val="accent1"/>
                </a:solidFill>
                <a:latin typeface="TW Cen MT"/>
              </a:rPr>
              <a:t> </a:t>
            </a:r>
            <a:r>
              <a:rPr lang="en-US">
                <a:latin typeface="TW Cen MT"/>
              </a:rPr>
              <a:t>that combines all the </a:t>
            </a:r>
            <a:r>
              <a:rPr lang="en-US" err="1">
                <a:latin typeface="TW Cen MT"/>
              </a:rPr>
              <a:t>EoS</a:t>
            </a:r>
            <a:r>
              <a:rPr lang="en-US">
                <a:latin typeface="TW Cen MT"/>
              </a:rPr>
              <a:t> modules using smooth transition functions</a:t>
            </a:r>
          </a:p>
        </p:txBody>
      </p:sp>
      <p:sp>
        <p:nvSpPr>
          <p:cNvPr id="5" name="TextBox 4">
            <a:extLst>
              <a:ext uri="{FF2B5EF4-FFF2-40B4-BE49-F238E27FC236}">
                <a16:creationId xmlns:a16="http://schemas.microsoft.com/office/drawing/2014/main" id="{F94B35C0-6360-831D-8B60-74050DF05F4E}"/>
              </a:ext>
            </a:extLst>
          </p:cNvPr>
          <p:cNvSpPr txBox="1"/>
          <p:nvPr/>
        </p:nvSpPr>
        <p:spPr>
          <a:xfrm>
            <a:off x="408609" y="2600739"/>
            <a:ext cx="116039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b="1">
                <a:solidFill>
                  <a:schemeClr val="accent1"/>
                </a:solidFill>
                <a:latin typeface="TW Cen MT"/>
              </a:rPr>
              <a:t>Observables package </a:t>
            </a:r>
            <a:r>
              <a:rPr lang="en-US">
                <a:latin typeface="TW Cen MT"/>
              </a:rPr>
              <a:t>to compute different observables and provide tools to facilitate comparison with experiments</a:t>
            </a:r>
          </a:p>
        </p:txBody>
      </p:sp>
      <p:sp>
        <p:nvSpPr>
          <p:cNvPr id="6" name="TextBox 5">
            <a:extLst>
              <a:ext uri="{FF2B5EF4-FFF2-40B4-BE49-F238E27FC236}">
                <a16:creationId xmlns:a16="http://schemas.microsoft.com/office/drawing/2014/main" id="{1E584907-2CDF-0396-A42F-361C60DF4115}"/>
              </a:ext>
            </a:extLst>
          </p:cNvPr>
          <p:cNvSpPr txBox="1"/>
          <p:nvPr/>
        </p:nvSpPr>
        <p:spPr>
          <a:xfrm>
            <a:off x="416891" y="2868544"/>
            <a:ext cx="116370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b="1">
                <a:solidFill>
                  <a:schemeClr val="accent1"/>
                </a:solidFill>
                <a:latin typeface="TW Cen MT"/>
              </a:rPr>
              <a:t>Web-based tools and services </a:t>
            </a:r>
            <a:r>
              <a:rPr lang="en-US">
                <a:latin typeface="TW Cen MT"/>
              </a:rPr>
              <a:t>that provide interactive interfaces to the </a:t>
            </a:r>
            <a:r>
              <a:rPr lang="en-US" b="1">
                <a:solidFill>
                  <a:schemeClr val="accent1"/>
                </a:solidFill>
                <a:latin typeface="TW Cen MT"/>
              </a:rPr>
              <a:t>calculation engine</a:t>
            </a:r>
          </a:p>
          <a:p>
            <a:pPr marL="742950" lvl="1" indent="-285750">
              <a:buFont typeface="Arial,Sans-Serif"/>
              <a:buChar char="•"/>
            </a:pPr>
            <a:r>
              <a:rPr lang="en-US" b="1">
                <a:solidFill>
                  <a:schemeClr val="accent1"/>
                </a:solidFill>
                <a:latin typeface="TW Cen MT"/>
              </a:rPr>
              <a:t>Job management system </a:t>
            </a:r>
            <a:r>
              <a:rPr lang="en-US">
                <a:latin typeface="TW Cen MT"/>
              </a:rPr>
              <a:t>and a </a:t>
            </a:r>
            <a:r>
              <a:rPr lang="en-US" b="1">
                <a:solidFill>
                  <a:schemeClr val="accent1"/>
                </a:solidFill>
                <a:latin typeface="TW Cen MT"/>
              </a:rPr>
              <a:t>deployment system </a:t>
            </a:r>
            <a:r>
              <a:rPr lang="en-US">
                <a:latin typeface="TW Cen MT"/>
              </a:rPr>
              <a:t>that can be reproduced in other computing environments</a:t>
            </a:r>
          </a:p>
        </p:txBody>
      </p:sp>
      <p:pic>
        <p:nvPicPr>
          <p:cNvPr id="11" name="Picture 10" descr="Diagram, shape&#10;&#10;Description automatically generated">
            <a:extLst>
              <a:ext uri="{FF2B5EF4-FFF2-40B4-BE49-F238E27FC236}">
                <a16:creationId xmlns:a16="http://schemas.microsoft.com/office/drawing/2014/main" id="{24A9CCC1-0394-8CA2-A48D-01AA72426B7A}"/>
              </a:ext>
            </a:extLst>
          </p:cNvPr>
          <p:cNvPicPr>
            <a:picLocks noChangeAspect="1"/>
          </p:cNvPicPr>
          <p:nvPr/>
        </p:nvPicPr>
        <p:blipFill rotWithShape="1">
          <a:blip r:embed="rId3"/>
          <a:srcRect t="66" r="53479" b="3934"/>
          <a:stretch/>
        </p:blipFill>
        <p:spPr>
          <a:xfrm>
            <a:off x="2213452" y="3464311"/>
            <a:ext cx="3878490" cy="3393203"/>
          </a:xfrm>
          <a:prstGeom prst="rect">
            <a:avLst/>
          </a:prstGeom>
        </p:spPr>
      </p:pic>
      <p:sp>
        <p:nvSpPr>
          <p:cNvPr id="12" name="Slide Number Placeholder 5">
            <a:extLst>
              <a:ext uri="{FF2B5EF4-FFF2-40B4-BE49-F238E27FC236}">
                <a16:creationId xmlns:a16="http://schemas.microsoft.com/office/drawing/2014/main" id="{8444BF2D-48D2-73F9-459D-BFDD6311D3B6}"/>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5</a:t>
            </a:fld>
            <a:endParaRPr lang="en-US" sz="1400" b="1"/>
          </a:p>
        </p:txBody>
      </p:sp>
      <p:pic>
        <p:nvPicPr>
          <p:cNvPr id="9" name="Picture 8" descr="A group of blue and white cubes&#10;&#10;Description automatically generated">
            <a:extLst>
              <a:ext uri="{FF2B5EF4-FFF2-40B4-BE49-F238E27FC236}">
                <a16:creationId xmlns:a16="http://schemas.microsoft.com/office/drawing/2014/main" id="{93495598-9417-8314-0593-6DB336A3ED94}"/>
              </a:ext>
            </a:extLst>
          </p:cNvPr>
          <p:cNvPicPr>
            <a:picLocks/>
          </p:cNvPicPr>
          <p:nvPr/>
        </p:nvPicPr>
        <p:blipFill>
          <a:blip r:embed="rId4"/>
          <a:stretch>
            <a:fillRect/>
          </a:stretch>
        </p:blipFill>
        <p:spPr>
          <a:xfrm>
            <a:off x="-902" y="6142723"/>
            <a:ext cx="891323" cy="731160"/>
          </a:xfrm>
          <a:prstGeom prst="rect">
            <a:avLst/>
          </a:prstGeom>
        </p:spPr>
      </p:pic>
    </p:spTree>
    <p:extLst>
      <p:ext uri="{BB962C8B-B14F-4D97-AF65-F5344CB8AC3E}">
        <p14:creationId xmlns:p14="http://schemas.microsoft.com/office/powerpoint/2010/main" val="7565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40370" y="2533135"/>
            <a:ext cx="9285690" cy="2911252"/>
          </a:xfrm>
          <a:ln w="28575">
            <a:solidFill>
              <a:schemeClr val="accent4"/>
            </a:solidFill>
          </a:ln>
        </p:spPr>
        <p:txBody>
          <a:bodyPr vert="horz" lIns="45720" tIns="45720" rIns="45720" bIns="45720" rtlCol="0" anchor="t">
            <a:normAutofit/>
          </a:bodyPr>
          <a:lstStyle/>
          <a:p>
            <a:pPr algn="ctr"/>
            <a:r>
              <a:rPr lang="en-US">
                <a:solidFill>
                  <a:schemeClr val="accent4"/>
                </a:solidFill>
              </a:rPr>
              <a:t>DETAILS</a:t>
            </a:r>
          </a:p>
          <a:p>
            <a:pPr>
              <a:buFont typeface="Wingdings" charset="2"/>
              <a:buChar char="v"/>
            </a:pPr>
            <a:r>
              <a:rPr lang="en-US"/>
              <a:t> 1</a:t>
            </a:r>
            <a:r>
              <a:rPr lang="en-US" baseline="30000"/>
              <a:t>st </a:t>
            </a:r>
            <a:r>
              <a:rPr lang="en-US"/>
              <a:t>set of modules will be released on this date </a:t>
            </a:r>
          </a:p>
          <a:p>
            <a:pPr>
              <a:buFont typeface="Wingdings" charset="2"/>
              <a:buChar char="v"/>
            </a:pPr>
            <a:r>
              <a:rPr lang="en-US"/>
              <a:t> They will be open-source, but preliminary</a:t>
            </a:r>
            <a:endParaRPr lang="en-US" sz="1800"/>
          </a:p>
          <a:p>
            <a:pPr>
              <a:buFont typeface="Wingdings" charset="2"/>
              <a:buChar char="v"/>
            </a:pPr>
            <a:r>
              <a:rPr lang="en-US"/>
              <a:t> We will invite interested people to test these modules and give us feedback</a:t>
            </a:r>
          </a:p>
          <a:p>
            <a:pPr>
              <a:buFont typeface="Wingdings" charset="2"/>
              <a:buChar char="v"/>
            </a:pPr>
            <a:r>
              <a:rPr lang="en-US"/>
              <a:t> The modules to be released will be marked by      during this talk</a:t>
            </a:r>
          </a:p>
          <a:p>
            <a:pPr>
              <a:buFont typeface="Wingdings" charset="2"/>
              <a:buChar char="v"/>
            </a:pPr>
            <a:endParaRPr lang="en-US">
              <a:solidFill>
                <a:schemeClr val="accent4"/>
              </a:solidFill>
            </a:endParaRPr>
          </a:p>
        </p:txBody>
      </p:sp>
      <p:sp>
        <p:nvSpPr>
          <p:cNvPr id="8" name="Slide Number Placeholder 5">
            <a:extLst>
              <a:ext uri="{FF2B5EF4-FFF2-40B4-BE49-F238E27FC236}">
                <a16:creationId xmlns:a16="http://schemas.microsoft.com/office/drawing/2014/main" id="{B7405B08-FEE6-AB97-2A62-937545843A26}"/>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6</a:t>
            </a:fld>
            <a:endParaRPr lang="en-US" sz="1400" b="1"/>
          </a:p>
        </p:txBody>
      </p:sp>
      <p:sp>
        <p:nvSpPr>
          <p:cNvPr id="11" name="Title 10">
            <a:extLst>
              <a:ext uri="{FF2B5EF4-FFF2-40B4-BE49-F238E27FC236}">
                <a16:creationId xmlns:a16="http://schemas.microsoft.com/office/drawing/2014/main" id="{5178E8D2-9961-2BAB-8CB4-2EC6D7031284}"/>
              </a:ext>
            </a:extLst>
          </p:cNvPr>
          <p:cNvSpPr>
            <a:spLocks noGrp="1"/>
          </p:cNvSpPr>
          <p:nvPr>
            <p:ph type="title"/>
          </p:nvPr>
        </p:nvSpPr>
        <p:spPr/>
        <p:txBody>
          <a:bodyPr/>
          <a:lstStyle/>
          <a:p>
            <a:r>
              <a:rPr lang="en-US"/>
              <a:t>Alpha-release: May 2024</a:t>
            </a:r>
          </a:p>
        </p:txBody>
      </p:sp>
      <p:sp>
        <p:nvSpPr>
          <p:cNvPr id="15" name="Rectangle: Rounded Corners 12">
            <a:extLst>
              <a:ext uri="{FF2B5EF4-FFF2-40B4-BE49-F238E27FC236}">
                <a16:creationId xmlns:a16="http://schemas.microsoft.com/office/drawing/2014/main" id="{215BE245-BAB4-243D-9941-4EF96719A886}"/>
              </a:ext>
            </a:extLst>
          </p:cNvPr>
          <p:cNvSpPr/>
          <p:nvPr/>
        </p:nvSpPr>
        <p:spPr>
          <a:xfrm rot="780000">
            <a:off x="6926013" y="448952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α-RELEASE</a:t>
            </a:r>
          </a:p>
        </p:txBody>
      </p:sp>
      <p:pic>
        <p:nvPicPr>
          <p:cNvPr id="4" name="Picture 3" descr="A group of blue and white cubes&#10;&#10;Description automatically generated">
            <a:extLst>
              <a:ext uri="{FF2B5EF4-FFF2-40B4-BE49-F238E27FC236}">
                <a16:creationId xmlns:a16="http://schemas.microsoft.com/office/drawing/2014/main" id="{A34FB7BC-E156-07CE-E02C-EC79B5CA0EDC}"/>
              </a:ext>
            </a:extLst>
          </p:cNvPr>
          <p:cNvPicPr>
            <a:picLocks/>
          </p:cNvPicPr>
          <p:nvPr/>
        </p:nvPicPr>
        <p:blipFill>
          <a:blip r:embed="rId3"/>
          <a:stretch>
            <a:fillRect/>
          </a:stretch>
        </p:blipFill>
        <p:spPr>
          <a:xfrm>
            <a:off x="-902" y="6142723"/>
            <a:ext cx="891323" cy="731160"/>
          </a:xfrm>
          <a:prstGeom prst="rect">
            <a:avLst/>
          </a:prstGeom>
        </p:spPr>
      </p:pic>
    </p:spTree>
    <p:extLst>
      <p:ext uri="{BB962C8B-B14F-4D97-AF65-F5344CB8AC3E}">
        <p14:creationId xmlns:p14="http://schemas.microsoft.com/office/powerpoint/2010/main" val="409149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09D143-FD06-D2D1-F948-3F5E87B9FFC3}"/>
              </a:ext>
            </a:extLst>
          </p:cNvPr>
          <p:cNvPicPr>
            <a:picLocks noChangeAspect="1"/>
          </p:cNvPicPr>
          <p:nvPr/>
        </p:nvPicPr>
        <p:blipFill rotWithShape="1">
          <a:blip r:embed="rId3"/>
          <a:srcRect t="4545" r="-262" b="325"/>
          <a:stretch/>
        </p:blipFill>
        <p:spPr>
          <a:xfrm>
            <a:off x="0" y="3840891"/>
            <a:ext cx="5606021" cy="3019027"/>
          </a:xfrm>
          <a:prstGeom prst="rect">
            <a:avLst/>
          </a:prstGeom>
          <a:ln>
            <a:noFill/>
          </a:ln>
        </p:spPr>
      </p:pic>
      <p:sp>
        <p:nvSpPr>
          <p:cNvPr id="2" name="Title 1"/>
          <p:cNvSpPr>
            <a:spLocks noGrp="1"/>
          </p:cNvSpPr>
          <p:nvPr>
            <p:ph type="title"/>
          </p:nvPr>
        </p:nvSpPr>
        <p:spPr/>
        <p:txBody>
          <a:bodyPr/>
          <a:lstStyle/>
          <a:p>
            <a:r>
              <a:rPr lang="en-US"/>
              <a:t>Eos for Neutron stars</a:t>
            </a:r>
          </a:p>
        </p:txBody>
      </p:sp>
      <p:sp>
        <p:nvSpPr>
          <p:cNvPr id="3" name="Text Placeholder 2"/>
          <p:cNvSpPr>
            <a:spLocks noGrp="1"/>
          </p:cNvSpPr>
          <p:nvPr>
            <p:ph type="body" idx="1"/>
          </p:nvPr>
        </p:nvSpPr>
        <p:spPr/>
        <p:txBody>
          <a:bodyPr>
            <a:normAutofit/>
          </a:bodyPr>
          <a:lstStyle/>
          <a:p>
            <a:pPr marL="285750" indent="-285750">
              <a:buFont typeface="Arial" charset="0"/>
              <a:buChar char="•"/>
            </a:pPr>
            <a:r>
              <a:rPr lang="en-US"/>
              <a:t>Chiral Mean Field Model</a:t>
            </a:r>
          </a:p>
          <a:p>
            <a:pPr marL="285750" indent="-285750">
              <a:buFont typeface="Arial" charset="0"/>
              <a:buChar char="•"/>
            </a:pPr>
            <a:r>
              <a:rPr lang="en-US"/>
              <a:t>QHC19</a:t>
            </a:r>
          </a:p>
          <a:p>
            <a:pPr marL="285750" indent="-285750">
              <a:buFont typeface="Arial" charset="0"/>
              <a:buChar char="•"/>
            </a:pPr>
            <a:r>
              <a:rPr lang="en-US"/>
              <a:t>UTK EOS</a:t>
            </a:r>
          </a:p>
          <a:p>
            <a:pPr marL="285750" indent="-285750">
              <a:buFont typeface="Arial" charset="0"/>
              <a:buChar char="•"/>
            </a:pPr>
            <a:r>
              <a:rPr lang="en-US"/>
              <a:t>Chiral effective theory</a:t>
            </a:r>
          </a:p>
        </p:txBody>
      </p:sp>
      <p:sp>
        <p:nvSpPr>
          <p:cNvPr id="5" name="Slide Number Placeholder 5">
            <a:extLst>
              <a:ext uri="{FF2B5EF4-FFF2-40B4-BE49-F238E27FC236}">
                <a16:creationId xmlns:a16="http://schemas.microsoft.com/office/drawing/2014/main" id="{376069B4-CBE7-3A5A-7802-9667F1656ADD}"/>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7</a:t>
            </a:fld>
            <a:endParaRPr lang="en-US" sz="1400" b="1"/>
          </a:p>
        </p:txBody>
      </p:sp>
      <p:sp>
        <p:nvSpPr>
          <p:cNvPr id="6" name="TextBox 5">
            <a:extLst>
              <a:ext uri="{FF2B5EF4-FFF2-40B4-BE49-F238E27FC236}">
                <a16:creationId xmlns:a16="http://schemas.microsoft.com/office/drawing/2014/main" id="{AD44BB11-27E1-B5F5-B36F-B08A5D2F5665}"/>
              </a:ext>
            </a:extLst>
          </p:cNvPr>
          <p:cNvSpPr txBox="1"/>
          <p:nvPr/>
        </p:nvSpPr>
        <p:spPr>
          <a:xfrm>
            <a:off x="2609" y="1213458"/>
            <a:ext cx="1219982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Insert : </a:t>
            </a:r>
            <a:r>
              <a:rPr lang="en-US">
                <a:ea typeface="+mn-lt"/>
                <a:cs typeface="+mn-lt"/>
                <a:hlinkClick r:id="rId4"/>
              </a:rPr>
              <a:t>https://www.google.com/search?sxsrf=APwXEddfRz9MFIWVWU43LOd-2tDCpNGJ3Q:1687448488980&amp;q=neutron+star+binary+merger&amp;tbm=isch&amp;sa=X&amp;ved=2ahUKEwjcmYy-m9f_AhUGKewKHXl_BZQQ0pQJegQIDRAB&amp;biw=1396&amp;bih=656&amp;dpr=1.38#imgrc=IoFiVyC5VPI1nM</a:t>
            </a:r>
            <a:endParaRPr lang="en-US">
              <a:ea typeface="+mn-lt"/>
              <a:cs typeface="+mn-lt"/>
            </a:endParaRPr>
          </a:p>
          <a:p>
            <a:endParaRPr lang="en-US"/>
          </a:p>
        </p:txBody>
      </p:sp>
      <p:pic>
        <p:nvPicPr>
          <p:cNvPr id="7" name="Picture 7" descr="A picture containing outdoor, fountain">
            <a:extLst>
              <a:ext uri="{FF2B5EF4-FFF2-40B4-BE49-F238E27FC236}">
                <a16:creationId xmlns:a16="http://schemas.microsoft.com/office/drawing/2014/main" id="{62CAE772-EC5A-5F78-9A9A-B5077056488F}"/>
              </a:ext>
            </a:extLst>
          </p:cNvPr>
          <p:cNvPicPr>
            <a:picLocks noChangeAspect="1"/>
          </p:cNvPicPr>
          <p:nvPr/>
        </p:nvPicPr>
        <p:blipFill rotWithShape="1">
          <a:blip r:embed="rId5"/>
          <a:srcRect l="140" t="20215" r="-162" b="24223"/>
          <a:stretch/>
        </p:blipFill>
        <p:spPr>
          <a:xfrm>
            <a:off x="0" y="0"/>
            <a:ext cx="12213401" cy="4584108"/>
          </a:xfrm>
          <a:prstGeom prst="rect">
            <a:avLst/>
          </a:prstGeom>
        </p:spPr>
      </p:pic>
      <p:sp>
        <p:nvSpPr>
          <p:cNvPr id="9" name="TextBox 8">
            <a:extLst>
              <a:ext uri="{FF2B5EF4-FFF2-40B4-BE49-F238E27FC236}">
                <a16:creationId xmlns:a16="http://schemas.microsoft.com/office/drawing/2014/main" id="{FC7E6B3C-61AA-0B8D-A342-0CE8224829D9}"/>
              </a:ext>
            </a:extLst>
          </p:cNvPr>
          <p:cNvSpPr txBox="1"/>
          <p:nvPr/>
        </p:nvSpPr>
        <p:spPr>
          <a:xfrm>
            <a:off x="-8261" y="4215162"/>
            <a:ext cx="3518912" cy="369332"/>
          </a:xfrm>
          <a:prstGeom prst="rect">
            <a:avLst/>
          </a:prstGeom>
          <a:noFill/>
        </p:spPr>
        <p:txBody>
          <a:bodyPr wrap="square" lIns="91440" tIns="45720" rIns="91440" bIns="45720" rtlCol="0" anchor="t">
            <a:spAutoFit/>
          </a:bodyPr>
          <a:lstStyle/>
          <a:p>
            <a:r>
              <a:rPr lang="en-US">
                <a:solidFill>
                  <a:schemeClr val="bg1"/>
                </a:solidFill>
              </a:rPr>
              <a:t>NASA Scientific Visualization Studio </a:t>
            </a:r>
          </a:p>
        </p:txBody>
      </p:sp>
    </p:spTree>
    <p:extLst>
      <p:ext uri="{BB962C8B-B14F-4D97-AF65-F5344CB8AC3E}">
        <p14:creationId xmlns:p14="http://schemas.microsoft.com/office/powerpoint/2010/main" val="430380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7569771" cy="1499616"/>
          </a:xfrm>
        </p:spPr>
        <p:txBody>
          <a:bodyPr/>
          <a:lstStyle/>
          <a:p>
            <a:r>
              <a:rPr lang="en-US"/>
              <a:t>Neutron stars &amp; mergers: details </a:t>
            </a:r>
          </a:p>
        </p:txBody>
      </p:sp>
      <p:sp>
        <p:nvSpPr>
          <p:cNvPr id="3" name="Content Placeholder 2"/>
          <p:cNvSpPr>
            <a:spLocks noGrp="1"/>
          </p:cNvSpPr>
          <p:nvPr>
            <p:ph sz="half" idx="1"/>
          </p:nvPr>
        </p:nvSpPr>
        <p:spPr>
          <a:ln w="28575">
            <a:solidFill>
              <a:schemeClr val="accent4"/>
            </a:solidFill>
          </a:ln>
        </p:spPr>
        <p:txBody>
          <a:bodyPr vert="horz" lIns="45720" tIns="45720" rIns="45720" bIns="45720" rtlCol="0" anchor="t">
            <a:normAutofit/>
          </a:bodyPr>
          <a:lstStyle/>
          <a:p>
            <a:pPr algn="ctr"/>
            <a:r>
              <a:rPr lang="en-US">
                <a:solidFill>
                  <a:schemeClr val="accent4"/>
                </a:solidFill>
              </a:rPr>
              <a:t>DETAILS</a:t>
            </a:r>
          </a:p>
          <a:p>
            <a:pPr>
              <a:buFont typeface="Wingdings" charset="2"/>
              <a:buChar char="v"/>
            </a:pPr>
            <a:r>
              <a:rPr lang="en-US"/>
              <a:t> Long lifetime </a:t>
            </a:r>
          </a:p>
          <a:p>
            <a:pPr>
              <a:buFont typeface="Wingdings" charset="2"/>
              <a:buChar char="v"/>
            </a:pPr>
            <a:r>
              <a:rPr lang="en-US"/>
              <a:t> Weak interaction must be considered</a:t>
            </a:r>
            <a:endParaRPr lang="en-US" sz="1800"/>
          </a:p>
          <a:p>
            <a:pPr>
              <a:buFont typeface="Wingdings" charset="2"/>
              <a:buChar char="v"/>
            </a:pPr>
            <a:r>
              <a:rPr lang="en-US"/>
              <a:t> Flavor is driven out of equilibrium temporarily (mergers)</a:t>
            </a:r>
          </a:p>
          <a:p>
            <a:pPr>
              <a:buFont typeface="Wingdings" charset="2"/>
              <a:buChar char="v"/>
            </a:pPr>
            <a:r>
              <a:rPr lang="en-US"/>
              <a:t> Electrically neutral for stability</a:t>
            </a:r>
            <a:br>
              <a:rPr lang="en-US"/>
            </a:br>
            <a:r>
              <a:rPr lang="en-US"/>
              <a:t>   &lt;</a:t>
            </a:r>
            <a:r>
              <a:rPr lang="el-GR">
                <a:latin typeface="Calibri"/>
                <a:ea typeface="Calibri"/>
                <a:cs typeface="Calibri"/>
              </a:rPr>
              <a:t>ρ</a:t>
            </a:r>
            <a:r>
              <a:rPr lang="en-US" baseline="-25000"/>
              <a:t>Q</a:t>
            </a:r>
            <a:r>
              <a:rPr lang="en-US"/>
              <a:t>&gt;=0 </a:t>
            </a:r>
          </a:p>
          <a:p>
            <a:pPr>
              <a:buFont typeface="Wingdings" charset="2"/>
              <a:buChar char="v"/>
            </a:pPr>
            <a:endParaRPr lang="en-US">
              <a:solidFill>
                <a:schemeClr val="accent4"/>
              </a:solidFill>
            </a:endParaRPr>
          </a:p>
        </p:txBody>
      </p:sp>
      <p:sp>
        <p:nvSpPr>
          <p:cNvPr id="4" name="Content Placeholder 3"/>
          <p:cNvSpPr>
            <a:spLocks noGrp="1"/>
          </p:cNvSpPr>
          <p:nvPr>
            <p:ph sz="half" idx="2"/>
          </p:nvPr>
        </p:nvSpPr>
        <p:spPr>
          <a:xfrm>
            <a:off x="5989319" y="2286000"/>
            <a:ext cx="4848013" cy="4023360"/>
          </a:xfrm>
          <a:ln w="28575">
            <a:solidFill>
              <a:schemeClr val="accent4"/>
            </a:solidFill>
          </a:ln>
        </p:spPr>
        <p:txBody>
          <a:bodyPr vert="horz" lIns="45720" tIns="45720" rIns="45720" bIns="45720" rtlCol="0" anchor="t">
            <a:normAutofit/>
          </a:bodyPr>
          <a:lstStyle/>
          <a:p>
            <a:pPr algn="ctr"/>
            <a:r>
              <a:rPr lang="en-US">
                <a:solidFill>
                  <a:schemeClr val="accent4"/>
                </a:solidFill>
              </a:rPr>
              <a:t>NEEDS</a:t>
            </a:r>
          </a:p>
          <a:p>
            <a:pPr>
              <a:buFont typeface="Wingdings" charset="2"/>
              <a:buChar char="v"/>
            </a:pPr>
            <a:r>
              <a:rPr lang="en-US"/>
              <a:t> Standard </a:t>
            </a:r>
            <a:r>
              <a:rPr lang="en-US" err="1"/>
              <a:t>EoS</a:t>
            </a:r>
            <a:r>
              <a:rPr lang="en-US"/>
              <a:t>: (p, s, </a:t>
            </a:r>
            <a:r>
              <a:rPr lang="el-GR">
                <a:latin typeface="Calibri"/>
                <a:cs typeface="Calibri"/>
              </a:rPr>
              <a:t>ε</a:t>
            </a:r>
            <a:r>
              <a:rPr lang="en-US"/>
              <a:t>, </a:t>
            </a:r>
            <a:r>
              <a:rPr lang="el-GR">
                <a:latin typeface="Calibri"/>
                <a:cs typeface="Calibri"/>
              </a:rPr>
              <a:t>ρ</a:t>
            </a:r>
            <a:r>
              <a:rPr lang="en-US" baseline="-25000"/>
              <a:t>B</a:t>
            </a:r>
            <a:r>
              <a:rPr lang="en-US"/>
              <a:t>, c</a:t>
            </a:r>
            <a:r>
              <a:rPr lang="en-US" baseline="-25000"/>
              <a:t>s</a:t>
            </a:r>
            <a:r>
              <a:rPr lang="en-US" baseline="30000"/>
              <a:t>2</a:t>
            </a:r>
            <a:r>
              <a:rPr lang="en-US"/>
              <a:t>, </a:t>
            </a:r>
            <a:r>
              <a:rPr lang="en-US" err="1"/>
              <a:t>μ</a:t>
            </a:r>
            <a:r>
              <a:rPr lang="en-US" baseline="-25000" err="1"/>
              <a:t>i</a:t>
            </a:r>
            <a:r>
              <a:rPr lang="en-US"/>
              <a:t>, Y</a:t>
            </a:r>
            <a:r>
              <a:rPr lang="en-US" baseline="-25000"/>
              <a:t>i</a:t>
            </a:r>
            <a:r>
              <a:rPr lang="en-US"/>
              <a:t>)</a:t>
            </a:r>
          </a:p>
          <a:p>
            <a:pPr>
              <a:buFont typeface="Wingdings" charset="2"/>
              <a:buChar char="v"/>
            </a:pPr>
            <a:r>
              <a:rPr lang="en-US"/>
              <a:t> T=0 </a:t>
            </a:r>
            <a:r>
              <a:rPr lang="en-US" err="1"/>
              <a:t>EoS</a:t>
            </a:r>
            <a:r>
              <a:rPr lang="en-US"/>
              <a:t> for mergers and neutron stars</a:t>
            </a:r>
          </a:p>
          <a:p>
            <a:pPr>
              <a:buFont typeface="Wingdings,Sans-Serif" charset="2"/>
              <a:buChar char="v"/>
            </a:pPr>
            <a:r>
              <a:rPr lang="en-US">
                <a:ea typeface="+mn-lt"/>
                <a:cs typeface="+mn-lt"/>
              </a:rPr>
              <a:t> Finite-T </a:t>
            </a:r>
            <a:r>
              <a:rPr lang="en-US" err="1">
                <a:ea typeface="+mn-lt"/>
                <a:cs typeface="+mn-lt"/>
              </a:rPr>
              <a:t>EoS</a:t>
            </a:r>
            <a:r>
              <a:rPr lang="en-US">
                <a:ea typeface="+mn-lt"/>
                <a:cs typeface="+mn-lt"/>
              </a:rPr>
              <a:t> for mergers</a:t>
            </a:r>
          </a:p>
          <a:p>
            <a:pPr>
              <a:buFont typeface="Wingdings" charset="2"/>
              <a:buChar char="v"/>
            </a:pPr>
            <a:r>
              <a:rPr lang="en-US"/>
              <a:t> Lepton </a:t>
            </a:r>
            <a:r>
              <a:rPr lang="en-US" err="1"/>
              <a:t>EoS</a:t>
            </a:r>
            <a:endParaRPr lang="en-US"/>
          </a:p>
          <a:p>
            <a:pPr>
              <a:buFont typeface="Wingdings" charset="2"/>
              <a:buChar char="v"/>
            </a:pPr>
            <a:r>
              <a:rPr lang="en-US"/>
              <a:t> Flavor equilibration tied to microscopic EOS models</a:t>
            </a:r>
          </a:p>
        </p:txBody>
      </p:sp>
      <p:sp>
        <p:nvSpPr>
          <p:cNvPr id="8" name="Slide Number Placeholder 5">
            <a:extLst>
              <a:ext uri="{FF2B5EF4-FFF2-40B4-BE49-F238E27FC236}">
                <a16:creationId xmlns:a16="http://schemas.microsoft.com/office/drawing/2014/main" id="{B7405B08-FEE6-AB97-2A62-937545843A26}"/>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8</a:t>
            </a:fld>
            <a:endParaRPr lang="en-US" sz="1400" b="1"/>
          </a:p>
        </p:txBody>
      </p:sp>
      <p:sp>
        <p:nvSpPr>
          <p:cNvPr id="7" name="Title 1">
            <a:extLst>
              <a:ext uri="{FF2B5EF4-FFF2-40B4-BE49-F238E27FC236}">
                <a16:creationId xmlns:a16="http://schemas.microsoft.com/office/drawing/2014/main" id="{7EECDEB4-F721-7338-F7C0-0EB95686F0C7}"/>
              </a:ext>
            </a:extLst>
          </p:cNvPr>
          <p:cNvSpPr txBox="1">
            <a:spLocks/>
          </p:cNvSpPr>
          <p:nvPr/>
        </p:nvSpPr>
        <p:spPr>
          <a:xfrm>
            <a:off x="8274610" y="591479"/>
            <a:ext cx="2465415"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r"/>
            <a:r>
              <a:rPr lang="en-US"/>
              <a:t>and needs</a:t>
            </a:r>
          </a:p>
        </p:txBody>
      </p:sp>
      <p:pic>
        <p:nvPicPr>
          <p:cNvPr id="12" name="Picture 11" descr="A group of blue and white cubes&#10;&#10;Description automatically generated">
            <a:extLst>
              <a:ext uri="{FF2B5EF4-FFF2-40B4-BE49-F238E27FC236}">
                <a16:creationId xmlns:a16="http://schemas.microsoft.com/office/drawing/2014/main" id="{AF995D34-E62D-D08B-CFB5-48C47D2C8A2A}"/>
              </a:ext>
            </a:extLst>
          </p:cNvPr>
          <p:cNvPicPr>
            <a:picLocks/>
          </p:cNvPicPr>
          <p:nvPr/>
        </p:nvPicPr>
        <p:blipFill>
          <a:blip r:embed="rId3"/>
          <a:stretch>
            <a:fillRect/>
          </a:stretch>
        </p:blipFill>
        <p:spPr>
          <a:xfrm>
            <a:off x="-902" y="6142723"/>
            <a:ext cx="891323" cy="731160"/>
          </a:xfrm>
          <a:prstGeom prst="rect">
            <a:avLst/>
          </a:prstGeom>
        </p:spPr>
      </p:pic>
    </p:spTree>
    <p:extLst>
      <p:ext uri="{BB962C8B-B14F-4D97-AF65-F5344CB8AC3E}">
        <p14:creationId xmlns:p14="http://schemas.microsoft.com/office/powerpoint/2010/main" val="4878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7"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428" y="422700"/>
            <a:ext cx="11320272" cy="1474216"/>
          </a:xfrm>
        </p:spPr>
        <p:txBody>
          <a:bodyPr/>
          <a:lstStyle/>
          <a:p>
            <a:r>
              <a:rPr lang="en-US"/>
              <a:t>Multi-phase Equation of state for neutron stars</a:t>
            </a:r>
          </a:p>
        </p:txBody>
      </p:sp>
      <p:sp>
        <p:nvSpPr>
          <p:cNvPr id="12" name="TextBox 11"/>
          <p:cNvSpPr txBox="1"/>
          <p:nvPr/>
        </p:nvSpPr>
        <p:spPr>
          <a:xfrm>
            <a:off x="4584887" y="2176406"/>
            <a:ext cx="7616532" cy="1754326"/>
          </a:xfrm>
          <a:prstGeom prst="rect">
            <a:avLst/>
          </a:prstGeom>
          <a:noFill/>
        </p:spPr>
        <p:txBody>
          <a:bodyPr wrap="square" lIns="91440" tIns="45720" rIns="91440" bIns="45720" rtlCol="0" anchor="t">
            <a:spAutoFit/>
          </a:bodyPr>
          <a:lstStyle/>
          <a:p>
            <a:pPr marL="285750" indent="-285750">
              <a:buFont typeface="Courier New" charset="0"/>
              <a:buChar char="o"/>
            </a:pPr>
            <a:r>
              <a:rPr lang="en-US" b="1"/>
              <a:t>Chiral Mean Field (CMF) model</a:t>
            </a:r>
          </a:p>
          <a:p>
            <a:pPr marL="742950" lvl="1" indent="-285750">
              <a:buFont typeface="Arial" charset="0"/>
              <a:buChar char="•"/>
            </a:pPr>
            <a:r>
              <a:rPr lang="en-US"/>
              <a:t>Crossover at low density and first-order phase transition at high density</a:t>
            </a:r>
          </a:p>
          <a:p>
            <a:pPr marL="742950" lvl="1" indent="-285750">
              <a:buFont typeface="Arial" charset="0"/>
              <a:buChar char="•"/>
            </a:pPr>
            <a:r>
              <a:rPr lang="en-US"/>
              <a:t>Based on non-linear sigma model with the addition of deconfined quarks</a:t>
            </a:r>
          </a:p>
          <a:p>
            <a:pPr marL="742950" lvl="1" indent="-285750">
              <a:buFont typeface="Arial" charset="0"/>
              <a:buChar char="•"/>
            </a:pPr>
            <a:r>
              <a:rPr lang="en-US"/>
              <a:t>Reproduces nuclear &amp; astrophysics constraints, and matches </a:t>
            </a:r>
            <a:r>
              <a:rPr lang="en-US" err="1"/>
              <a:t>pQCD</a:t>
            </a:r>
            <a:r>
              <a:rPr lang="en-US"/>
              <a:t> in relevant regimes</a:t>
            </a:r>
          </a:p>
          <a:p>
            <a:pPr marL="742950" lvl="1" indent="-285750">
              <a:buFont typeface="Arial" charset="0"/>
              <a:buChar char="•"/>
            </a:pPr>
            <a:r>
              <a:rPr lang="en-US"/>
              <a:t>Available for T=0 only (so far)</a:t>
            </a:r>
            <a:endParaRPr lang="en-US">
              <a:ea typeface="+mn-lt"/>
              <a:cs typeface="+mn-lt"/>
            </a:endParaRPr>
          </a:p>
        </p:txBody>
      </p:sp>
      <p:sp>
        <p:nvSpPr>
          <p:cNvPr id="6" name="TextBox 12">
            <a:extLst>
              <a:ext uri="{FF2B5EF4-FFF2-40B4-BE49-F238E27FC236}">
                <a16:creationId xmlns:a16="http://schemas.microsoft.com/office/drawing/2014/main" id="{1FC28DAF-3EE3-BB71-7FA6-C36E87BD7FCC}"/>
              </a:ext>
            </a:extLst>
          </p:cNvPr>
          <p:cNvSpPr txBox="1"/>
          <p:nvPr/>
        </p:nvSpPr>
        <p:spPr>
          <a:xfrm>
            <a:off x="8328522" y="309441"/>
            <a:ext cx="3496974" cy="338554"/>
          </a:xfrm>
          <a:prstGeom prst="rect">
            <a:avLst/>
          </a:prstGeom>
          <a:noFill/>
        </p:spPr>
        <p:txBody>
          <a:bodyPr wrap="square" lIns="91440" tIns="45720" rIns="91440" bIns="45720" rtlCol="0" anchor="t">
            <a:spAutoFit/>
          </a:bodyPr>
          <a:lstStyle/>
          <a:p>
            <a:pPr algn="r"/>
            <a:r>
              <a:rPr lang="en-US" sz="1600">
                <a:solidFill>
                  <a:schemeClr val="accent1"/>
                </a:solidFill>
              </a:rPr>
              <a:t>Dexheimer's groups</a:t>
            </a:r>
          </a:p>
        </p:txBody>
      </p:sp>
      <p:sp>
        <p:nvSpPr>
          <p:cNvPr id="5" name="Slide Number Placeholder 5">
            <a:extLst>
              <a:ext uri="{FF2B5EF4-FFF2-40B4-BE49-F238E27FC236}">
                <a16:creationId xmlns:a16="http://schemas.microsoft.com/office/drawing/2014/main" id="{B95586C5-10FD-4AEB-DDF6-C06407B0700C}"/>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9</a:t>
            </a:fld>
            <a:endParaRPr lang="en-US" sz="1400" b="1"/>
          </a:p>
        </p:txBody>
      </p:sp>
      <p:sp>
        <p:nvSpPr>
          <p:cNvPr id="8" name="Rectangle 7">
            <a:extLst>
              <a:ext uri="{FF2B5EF4-FFF2-40B4-BE49-F238E27FC236}">
                <a16:creationId xmlns:a16="http://schemas.microsoft.com/office/drawing/2014/main" id="{F3F58617-8B66-6977-EB06-F22822915F3D}"/>
              </a:ext>
            </a:extLst>
          </p:cNvPr>
          <p:cNvSpPr/>
          <p:nvPr/>
        </p:nvSpPr>
        <p:spPr>
          <a:xfrm>
            <a:off x="5047566" y="3931619"/>
            <a:ext cx="2950872" cy="461665"/>
          </a:xfrm>
          <a:prstGeom prst="rect">
            <a:avLst/>
          </a:prstGeom>
        </p:spPr>
        <p:txBody>
          <a:bodyPr wrap="none" lIns="91440" tIns="45720" rIns="91440" bIns="45720" anchor="t">
            <a:spAutoFit/>
          </a:bodyPr>
          <a:lstStyle/>
          <a:p>
            <a:r>
              <a:rPr lang="en-US" sz="1200">
                <a:solidFill>
                  <a:srgbClr val="3C78D8"/>
                </a:solidFill>
                <a:latin typeface="Arial"/>
                <a:cs typeface="Arial"/>
              </a:rPr>
              <a:t>V. Dexheimer, S. Schramm, PRC (2009)</a:t>
            </a:r>
          </a:p>
          <a:p>
            <a:r>
              <a:rPr lang="en-US" sz="1200">
                <a:solidFill>
                  <a:srgbClr val="3C78D8"/>
                </a:solidFill>
                <a:latin typeface="Arial"/>
                <a:cs typeface="Arial"/>
              </a:rPr>
              <a:t>E. Most, V. Dexheimer et al., PRL (2019)</a:t>
            </a:r>
          </a:p>
        </p:txBody>
      </p:sp>
      <p:pic>
        <p:nvPicPr>
          <p:cNvPr id="13" name="Picture 12" descr="Graphical user interface&#10;&#10;Description automatically generated">
            <a:extLst>
              <a:ext uri="{FF2B5EF4-FFF2-40B4-BE49-F238E27FC236}">
                <a16:creationId xmlns:a16="http://schemas.microsoft.com/office/drawing/2014/main" id="{A53E7C9B-4D4A-4356-8870-E2F9B022E02D}"/>
              </a:ext>
            </a:extLst>
          </p:cNvPr>
          <p:cNvPicPr>
            <a:picLocks noChangeAspect="1"/>
          </p:cNvPicPr>
          <p:nvPr/>
        </p:nvPicPr>
        <p:blipFill>
          <a:blip r:embed="rId3"/>
          <a:stretch>
            <a:fillRect/>
          </a:stretch>
        </p:blipFill>
        <p:spPr>
          <a:xfrm>
            <a:off x="92075" y="1864518"/>
            <a:ext cx="4540972" cy="3057967"/>
          </a:xfrm>
          <a:prstGeom prst="rect">
            <a:avLst/>
          </a:prstGeom>
        </p:spPr>
      </p:pic>
      <p:sp>
        <p:nvSpPr>
          <p:cNvPr id="9" name="Rectangle: Rounded Corners 12">
            <a:extLst>
              <a:ext uri="{FF2B5EF4-FFF2-40B4-BE49-F238E27FC236}">
                <a16:creationId xmlns:a16="http://schemas.microsoft.com/office/drawing/2014/main" id="{467C1EEF-40AC-7125-E9ED-189F728C3A19}"/>
              </a:ext>
            </a:extLst>
          </p:cNvPr>
          <p:cNvSpPr/>
          <p:nvPr/>
        </p:nvSpPr>
        <p:spPr>
          <a:xfrm rot="780000">
            <a:off x="9428255" y="3603957"/>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α-RELEASE</a:t>
            </a:r>
          </a:p>
        </p:txBody>
      </p:sp>
      <p:sp>
        <p:nvSpPr>
          <p:cNvPr id="15" name="TextBox 14">
            <a:extLst>
              <a:ext uri="{FF2B5EF4-FFF2-40B4-BE49-F238E27FC236}">
                <a16:creationId xmlns:a16="http://schemas.microsoft.com/office/drawing/2014/main" id="{027793CF-30A3-E7EA-9060-8C5A913F9548}"/>
              </a:ext>
            </a:extLst>
          </p:cNvPr>
          <p:cNvSpPr txBox="1"/>
          <p:nvPr/>
        </p:nvSpPr>
        <p:spPr>
          <a:xfrm>
            <a:off x="1290381" y="5115442"/>
            <a:ext cx="3536330" cy="1528814"/>
          </a:xfrm>
          <a:prstGeom prst="rect">
            <a:avLst/>
          </a:prstGeom>
          <a:noFill/>
          <a:ln w="38100">
            <a:solidFill>
              <a:schemeClr val="accent1"/>
            </a:solidFill>
          </a:ln>
        </p:spPr>
        <p:txBody>
          <a:bodyPr wrap="square" lIns="91440" tIns="45720" rIns="91440" bIns="45720" rtlCol="0" anchor="t">
            <a:spAutoFit/>
          </a:bodyPr>
          <a:lstStyle/>
          <a:p>
            <a:r>
              <a:rPr lang="en-US"/>
              <a:t>Outlooks:</a:t>
            </a:r>
          </a:p>
          <a:p>
            <a:pPr marL="285750" indent="-285750">
              <a:buFont typeface="Arial" charset="0"/>
              <a:buChar char="•"/>
            </a:pPr>
            <a:r>
              <a:rPr lang="en-US"/>
              <a:t>Add finite-T extension</a:t>
            </a:r>
          </a:p>
          <a:p>
            <a:pPr marL="285750" indent="-285750">
              <a:buFont typeface="Arial" charset="0"/>
              <a:buChar char="•"/>
            </a:pPr>
            <a:r>
              <a:rPr lang="en-US"/>
              <a:t>Add magnetic field</a:t>
            </a:r>
          </a:p>
          <a:p>
            <a:pPr marL="285750" indent="-285750">
              <a:buFont typeface="Arial" charset="0"/>
              <a:buChar char="•"/>
            </a:pPr>
            <a:r>
              <a:rPr lang="en-US"/>
              <a:t>Thermal meson interactions</a:t>
            </a:r>
          </a:p>
          <a:p>
            <a:pPr marL="285750" indent="-285750">
              <a:buFont typeface="Arial" charset="0"/>
              <a:buChar char="•"/>
            </a:pPr>
            <a:r>
              <a:rPr lang="en-US"/>
              <a:t>Study sensitivity of parameters</a:t>
            </a:r>
          </a:p>
        </p:txBody>
      </p:sp>
      <p:pic>
        <p:nvPicPr>
          <p:cNvPr id="14" name="Picture 13"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E1F382DD-3E1E-6713-DD81-8EE608CEC74D}"/>
              </a:ext>
            </a:extLst>
          </p:cNvPr>
          <p:cNvPicPr>
            <a:picLocks noChangeAspect="1"/>
          </p:cNvPicPr>
          <p:nvPr/>
        </p:nvPicPr>
        <p:blipFill>
          <a:blip r:embed="rId4"/>
          <a:stretch>
            <a:fillRect/>
          </a:stretch>
        </p:blipFill>
        <p:spPr>
          <a:xfrm>
            <a:off x="5962136" y="4399071"/>
            <a:ext cx="4407241" cy="2456804"/>
          </a:xfrm>
          <a:prstGeom prst="rect">
            <a:avLst/>
          </a:prstGeom>
        </p:spPr>
      </p:pic>
      <p:sp>
        <p:nvSpPr>
          <p:cNvPr id="17" name="TextBox 16">
            <a:extLst>
              <a:ext uri="{FF2B5EF4-FFF2-40B4-BE49-F238E27FC236}">
                <a16:creationId xmlns:a16="http://schemas.microsoft.com/office/drawing/2014/main" id="{E7563C04-6FF2-CBB4-FE41-3D4772172EB2}"/>
              </a:ext>
            </a:extLst>
          </p:cNvPr>
          <p:cNvSpPr txBox="1"/>
          <p:nvPr/>
        </p:nvSpPr>
        <p:spPr>
          <a:xfrm>
            <a:off x="749557" y="1445631"/>
            <a:ext cx="4325800" cy="369332"/>
          </a:xfrm>
          <a:prstGeom prst="rect">
            <a:avLst/>
          </a:prstGeom>
          <a:noFill/>
        </p:spPr>
        <p:txBody>
          <a:bodyPr wrap="none" lIns="91440" tIns="45720" rIns="91440" bIns="45720" rtlCol="0" anchor="t">
            <a:spAutoFit/>
          </a:bodyPr>
          <a:lstStyle/>
          <a:p>
            <a:r>
              <a:rPr lang="en-US">
                <a:solidFill>
                  <a:schemeClr val="accent1"/>
                </a:solidFill>
              </a:rPr>
              <a:t>Range: 0 &lt; T &lt; 160 MeV  ;  </a:t>
            </a:r>
            <a:r>
              <a:rPr lang="el-GR">
                <a:solidFill>
                  <a:schemeClr val="accent1"/>
                </a:solidFill>
                <a:latin typeface="Calibri"/>
                <a:cs typeface="Calibri"/>
              </a:rPr>
              <a:t>μ</a:t>
            </a:r>
            <a:r>
              <a:rPr lang="en-US" baseline="-25000">
                <a:solidFill>
                  <a:schemeClr val="accent1"/>
                </a:solidFill>
              </a:rPr>
              <a:t>B </a:t>
            </a:r>
            <a:r>
              <a:rPr lang="en-US">
                <a:solidFill>
                  <a:schemeClr val="accent1"/>
                </a:solidFill>
              </a:rPr>
              <a:t>&lt; 1000 MeV</a:t>
            </a:r>
            <a:endParaRPr lang="en-US" baseline="-25000">
              <a:solidFill>
                <a:schemeClr val="accent1"/>
              </a:solidFill>
            </a:endParaRPr>
          </a:p>
        </p:txBody>
      </p:sp>
      <p:pic>
        <p:nvPicPr>
          <p:cNvPr id="4" name="Picture 3" descr="A group of blue and white cubes&#10;&#10;Description automatically generated">
            <a:extLst>
              <a:ext uri="{FF2B5EF4-FFF2-40B4-BE49-F238E27FC236}">
                <a16:creationId xmlns:a16="http://schemas.microsoft.com/office/drawing/2014/main" id="{F62F65EF-022F-2F23-C25C-1FEB73698C2E}"/>
              </a:ext>
            </a:extLst>
          </p:cNvPr>
          <p:cNvPicPr>
            <a:picLocks/>
          </p:cNvPicPr>
          <p:nvPr/>
        </p:nvPicPr>
        <p:blipFill>
          <a:blip r:embed="rId5"/>
          <a:stretch>
            <a:fillRect/>
          </a:stretch>
        </p:blipFill>
        <p:spPr>
          <a:xfrm>
            <a:off x="-902" y="6142723"/>
            <a:ext cx="891323" cy="731160"/>
          </a:xfrm>
          <a:prstGeom prst="rect">
            <a:avLst/>
          </a:prstGeom>
        </p:spPr>
      </p:pic>
    </p:spTree>
    <p:extLst>
      <p:ext uri="{BB962C8B-B14F-4D97-AF65-F5344CB8AC3E}">
        <p14:creationId xmlns:p14="http://schemas.microsoft.com/office/powerpoint/2010/main" val="43797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Application>Microsoft Office PowerPoint</Application>
  <PresentationFormat>Widescreen</PresentationFormat>
  <Slides>32</Slides>
  <Notes>31</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Integral</vt:lpstr>
      <vt:lpstr>Modules overview</vt:lpstr>
      <vt:lpstr>Motivating  science goals</vt:lpstr>
      <vt:lpstr>What happens at Finite densities?</vt:lpstr>
      <vt:lpstr>MUSES – Modular Unified solver of the Equation of state</vt:lpstr>
      <vt:lpstr>MUSES goals and milestones</vt:lpstr>
      <vt:lpstr>Alpha-release: May 2024</vt:lpstr>
      <vt:lpstr>Eos for Neutron stars</vt:lpstr>
      <vt:lpstr>Neutron stars &amp; mergers: details </vt:lpstr>
      <vt:lpstr>Multi-phase Equation of state for neutron stars</vt:lpstr>
      <vt:lpstr>Hadronic Equations of state for neutron stars</vt:lpstr>
      <vt:lpstr>Hadronic Equations of state for neutron stars</vt:lpstr>
      <vt:lpstr>EoS for Heavy ions</vt:lpstr>
      <vt:lpstr>Heavy ion collisions: details</vt:lpstr>
      <vt:lpstr>Hadron resonance gas (HRG) model</vt:lpstr>
      <vt:lpstr>Equation of state from holography</vt:lpstr>
      <vt:lpstr>Equation of state from holography</vt:lpstr>
      <vt:lpstr>PowerPoint Presentation</vt:lpstr>
      <vt:lpstr>PowerPoint Presentation</vt:lpstr>
      <vt:lpstr>PowerPoint Presentation</vt:lpstr>
      <vt:lpstr>PowerPoint Presentation</vt:lpstr>
      <vt:lpstr>4D-T.EX.s Equation of state  from l-QCD</vt:lpstr>
      <vt:lpstr>Users</vt:lpstr>
      <vt:lpstr>PowerPoint Presentation</vt:lpstr>
      <vt:lpstr>PowerPoint Presentation</vt:lpstr>
      <vt:lpstr>PowerPoint Presentation</vt:lpstr>
      <vt:lpstr>PowerPoint Presentation</vt:lpstr>
      <vt:lpstr>PowerPoint Presentation</vt:lpstr>
      <vt:lpstr>Conclusions</vt:lpstr>
      <vt:lpstr>PowerPoint Presentation</vt:lpstr>
      <vt:lpstr>Thermodynamics relations</vt:lpstr>
      <vt:lpstr>Anatomy of a Neutron star MERGER</vt:lpstr>
      <vt:lpstr>Anatomy of a heavy-ion collision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58</cp:revision>
  <cp:lastPrinted>2023-05-16T12:23:40Z</cp:lastPrinted>
  <dcterms:created xsi:type="dcterms:W3CDTF">2021-08-10T14:45:35Z</dcterms:created>
  <dcterms:modified xsi:type="dcterms:W3CDTF">2024-05-19T01:32:57Z</dcterms:modified>
</cp:coreProperties>
</file>