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4" r:id="rId4"/>
    <p:sldId id="264" r:id="rId5"/>
    <p:sldId id="268" r:id="rId6"/>
    <p:sldId id="295" r:id="rId7"/>
    <p:sldId id="270" r:id="rId8"/>
    <p:sldId id="285" r:id="rId9"/>
    <p:sldId id="296" r:id="rId10"/>
    <p:sldId id="287" r:id="rId11"/>
    <p:sldId id="297" r:id="rId12"/>
    <p:sldId id="279" r:id="rId13"/>
    <p:sldId id="286" r:id="rId14"/>
    <p:sldId id="298" r:id="rId15"/>
    <p:sldId id="300" r:id="rId16"/>
    <p:sldId id="275" r:id="rId17"/>
    <p:sldId id="258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48586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-28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3E31-9781-B24F-87A9-F98653FBF46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4F8C-1785-AC43-97F9-C9301BD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5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4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F4F8C-1785-AC43-97F9-C9301BD933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cademicBdl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9" y="207095"/>
            <a:ext cx="11663082" cy="64536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64459" y="2705301"/>
            <a:ext cx="118872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808669" y="2705301"/>
            <a:ext cx="118872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89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35390"/>
            <a:ext cx="8534400" cy="1189892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7776" y="819398"/>
            <a:ext cx="896448" cy="7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101601"/>
            <a:ext cx="7687733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8844"/>
            <a:ext cx="10972799" cy="4647321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476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94022"/>
            <a:ext cx="53848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94022"/>
            <a:ext cx="53848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670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07098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46861"/>
            <a:ext cx="5386917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2307098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946861"/>
            <a:ext cx="5389033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SCwall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38" y="208038"/>
            <a:ext cx="11672125" cy="64419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60470" y="2093434"/>
            <a:ext cx="10071060" cy="267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60470" y="2742924"/>
            <a:ext cx="128016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003514" y="2758222"/>
            <a:ext cx="128016" cy="1371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2872522"/>
            <a:ext cx="9192768" cy="1143000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5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TAM-LogoBo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468" y="1424596"/>
            <a:ext cx="1303064" cy="13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117107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71075"/>
            <a:ext cx="6815667" cy="4955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2406317"/>
            <a:ext cx="4011084" cy="3719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06905"/>
            <a:ext cx="7315200" cy="36206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7983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22834"/>
            <a:ext cx="10972800" cy="400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CE51-D15A-BB47-9138-751D578D2580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461"/>
          <p:cNvSpPr/>
          <p:nvPr userDrawn="1"/>
        </p:nvSpPr>
        <p:spPr>
          <a:xfrm>
            <a:off x="203205" y="6575107"/>
            <a:ext cx="9400417" cy="0"/>
          </a:xfrm>
          <a:prstGeom prst="line">
            <a:avLst/>
          </a:prstGeom>
          <a:ln w="12700">
            <a:solidFill>
              <a:srgbClr val="E4002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sz="3200">
              <a:ln w="3175" cmpd="sng">
                <a:solidFill>
                  <a:srgbClr val="000000"/>
                </a:solidFill>
              </a:ln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23" y="231831"/>
            <a:ext cx="11424356" cy="92629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83823" y="383114"/>
            <a:ext cx="120848" cy="58240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0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4638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Chiral EFT Equation of State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701" y="3253328"/>
            <a:ext cx="9236597" cy="1563526"/>
          </a:xfrm>
        </p:spPr>
        <p:txBody>
          <a:bodyPr>
            <a:normAutofit/>
          </a:bodyPr>
          <a:lstStyle/>
          <a:p>
            <a:r>
              <a:rPr lang="en-US" sz="2000" dirty="0"/>
              <a:t>David Friedenberg</a:t>
            </a:r>
          </a:p>
          <a:p>
            <a:r>
              <a:rPr lang="en-US" sz="2000" dirty="0"/>
              <a:t>Jeremy Holt (Senior Investigator)</a:t>
            </a:r>
          </a:p>
          <a:p>
            <a:r>
              <a:rPr lang="en-US" sz="2000" dirty="0"/>
              <a:t>Cyclotron Institute and Department of Physics and Astronomy, Texas A&amp;M University, College Station, TX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89904" y="2869864"/>
            <a:ext cx="878518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12981B6-B9B8-AE76-4E85-0755BCA0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53362"/>
            <a:ext cx="3352523" cy="11032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5E546A4-075D-ED6E-08DB-05643793366C}"/>
              </a:ext>
            </a:extLst>
          </p:cNvPr>
          <p:cNvSpPr txBox="1">
            <a:spLocks/>
          </p:cNvSpPr>
          <p:nvPr/>
        </p:nvSpPr>
        <p:spPr>
          <a:xfrm>
            <a:off x="6391155" y="5257942"/>
            <a:ext cx="4886445" cy="894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i="1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MUSES Collaboration Meeting 2023</a:t>
            </a:r>
          </a:p>
          <a:p>
            <a:r>
              <a:rPr lang="en-US" sz="2000" dirty="0"/>
              <a:t>May 16</a:t>
            </a:r>
            <a:r>
              <a:rPr lang="en-US" sz="2000" baseline="30000" dirty="0"/>
              <a:t>th</a:t>
            </a:r>
            <a:r>
              <a:rPr lang="en-US" sz="200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3546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F496744-F56B-67CD-C3DC-C785AD780E03}"/>
              </a:ext>
            </a:extLst>
          </p:cNvPr>
          <p:cNvSpPr/>
          <p:nvPr/>
        </p:nvSpPr>
        <p:spPr>
          <a:xfrm>
            <a:off x="8265649" y="1310663"/>
            <a:ext cx="3539536" cy="1629039"/>
          </a:xfrm>
          <a:prstGeom prst="round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57245C-8079-096F-9B6F-D469677C4A1C}"/>
              </a:ext>
            </a:extLst>
          </p:cNvPr>
          <p:cNvSpPr/>
          <p:nvPr/>
        </p:nvSpPr>
        <p:spPr>
          <a:xfrm>
            <a:off x="4058312" y="3903795"/>
            <a:ext cx="3448453" cy="12103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75744A-0528-65AF-4D50-47BB4D433F9C}"/>
              </a:ext>
            </a:extLst>
          </p:cNvPr>
          <p:cNvSpPr/>
          <p:nvPr/>
        </p:nvSpPr>
        <p:spPr>
          <a:xfrm>
            <a:off x="4058312" y="2758664"/>
            <a:ext cx="3448453" cy="102748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CE7042-AC24-4FCD-EEFD-78117375AAAB}"/>
              </a:ext>
            </a:extLst>
          </p:cNvPr>
          <p:cNvSpPr/>
          <p:nvPr/>
        </p:nvSpPr>
        <p:spPr>
          <a:xfrm>
            <a:off x="4058312" y="1323869"/>
            <a:ext cx="3448453" cy="131715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A550DA-EEF9-FFB1-E3F5-FEDFDC2A3181}"/>
              </a:ext>
            </a:extLst>
          </p:cNvPr>
          <p:cNvSpPr/>
          <p:nvPr/>
        </p:nvSpPr>
        <p:spPr>
          <a:xfrm>
            <a:off x="307910" y="5219353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D2918F-FB27-3443-B90D-668830FCA6D5}"/>
              </a:ext>
            </a:extLst>
          </p:cNvPr>
          <p:cNvSpPr/>
          <p:nvPr/>
        </p:nvSpPr>
        <p:spPr>
          <a:xfrm>
            <a:off x="307910" y="3997542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FA847F-D0D4-B88E-9E4F-A4D2C60FF5D7}"/>
              </a:ext>
            </a:extLst>
          </p:cNvPr>
          <p:cNvSpPr/>
          <p:nvPr/>
        </p:nvSpPr>
        <p:spPr>
          <a:xfrm>
            <a:off x="307910" y="2775731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22F656-57D3-552C-8815-6E1911473A85}"/>
              </a:ext>
            </a:extLst>
          </p:cNvPr>
          <p:cNvSpPr/>
          <p:nvPr/>
        </p:nvSpPr>
        <p:spPr>
          <a:xfrm>
            <a:off x="307910" y="1553920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11DBE-24D7-CAF9-8267-7A060A49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C51E8-FB67-AB4E-8630-C3D5C3CC3D6F}"/>
              </a:ext>
            </a:extLst>
          </p:cNvPr>
          <p:cNvSpPr txBox="1"/>
          <p:nvPr/>
        </p:nvSpPr>
        <p:spPr>
          <a:xfrm>
            <a:off x="391886" y="1682030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Partial-Wave expansion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Nuclear 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E8140-AC11-9246-58CE-E5F5E6FB0728}"/>
              </a:ext>
            </a:extLst>
          </p:cNvPr>
          <p:cNvSpPr txBox="1"/>
          <p:nvPr/>
        </p:nvSpPr>
        <p:spPr>
          <a:xfrm>
            <a:off x="449021" y="2914230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Arbitrary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single-particle 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spectrum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98EDF-1E7F-7BD9-952E-690439747672}"/>
              </a:ext>
            </a:extLst>
          </p:cNvPr>
          <p:cNvSpPr txBox="1"/>
          <p:nvPr/>
        </p:nvSpPr>
        <p:spPr>
          <a:xfrm>
            <a:off x="391886" y="4153037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First-Order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contribution (HF)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107D0-DC22-F3DA-B2E9-0DF9EEE1E439}"/>
              </a:ext>
            </a:extLst>
          </p:cNvPr>
          <p:cNvSpPr txBox="1"/>
          <p:nvPr/>
        </p:nvSpPr>
        <p:spPr>
          <a:xfrm>
            <a:off x="391886" y="5357852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Second-Order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contribution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FADED-13D1-3B6F-7E5D-9D4F74BF20D5}"/>
              </a:ext>
            </a:extLst>
          </p:cNvPr>
          <p:cNvSpPr txBox="1"/>
          <p:nvPr/>
        </p:nvSpPr>
        <p:spPr>
          <a:xfrm>
            <a:off x="4296250" y="1337075"/>
            <a:ext cx="314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Obtained from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Chiral EFT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potential matrix table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F45C2-C27A-52B9-4A02-76C0FD50D14D}"/>
              </a:ext>
            </a:extLst>
          </p:cNvPr>
          <p:cNvSpPr txBox="1"/>
          <p:nvPr/>
        </p:nvSpPr>
        <p:spPr>
          <a:xfrm>
            <a:off x="4146490" y="3960521"/>
            <a:ext cx="314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momentum integrations,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angular integration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A2A2E9-C549-69D4-CED7-E9813D9B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594" y="4465484"/>
            <a:ext cx="1680145" cy="65583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96362B8-2A8A-A4AF-3BCC-DF043F4C9CC5}"/>
              </a:ext>
            </a:extLst>
          </p:cNvPr>
          <p:cNvSpPr/>
          <p:nvPr/>
        </p:nvSpPr>
        <p:spPr>
          <a:xfrm>
            <a:off x="4058312" y="5232559"/>
            <a:ext cx="3448453" cy="12103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4256DB-7000-BE82-A2E7-110C7E61A037}"/>
              </a:ext>
            </a:extLst>
          </p:cNvPr>
          <p:cNvSpPr txBox="1"/>
          <p:nvPr/>
        </p:nvSpPr>
        <p:spPr>
          <a:xfrm>
            <a:off x="4146490" y="5289285"/>
            <a:ext cx="344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momentum integrations,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angular integrations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524D8-3BF1-E10F-5D64-E9C93BD779C6}"/>
              </a:ext>
            </a:extLst>
          </p:cNvPr>
          <p:cNvSpPr txBox="1"/>
          <p:nvPr/>
        </p:nvSpPr>
        <p:spPr>
          <a:xfrm>
            <a:off x="4220636" y="2826833"/>
            <a:ext cx="146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Self-Energy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D7528E-1645-94D7-F95C-739BF06B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735" y="5795270"/>
            <a:ext cx="2391962" cy="670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0C6C83-64A7-F95E-76BC-02419A87CE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8088" y="2028791"/>
            <a:ext cx="1428899" cy="6140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8E80F5-CAF9-A9C2-420A-C054966602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9962" y="3048261"/>
            <a:ext cx="3285223" cy="6964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D0888A-87D4-5EA8-6D41-98E9250D2E8A}"/>
              </a:ext>
            </a:extLst>
          </p:cNvPr>
          <p:cNvSpPr txBox="1"/>
          <p:nvPr/>
        </p:nvSpPr>
        <p:spPr>
          <a:xfrm>
            <a:off x="8370737" y="1551681"/>
            <a:ext cx="353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Lagrange Poly. Interpolation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37A295-1D01-8B04-1741-A31E4E19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4252" y="1882535"/>
            <a:ext cx="2447474" cy="1057167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57D5C3F-CBBF-800A-B59E-CC19A59F0E99}"/>
              </a:ext>
            </a:extLst>
          </p:cNvPr>
          <p:cNvSpPr/>
          <p:nvPr/>
        </p:nvSpPr>
        <p:spPr>
          <a:xfrm>
            <a:off x="8265649" y="3153860"/>
            <a:ext cx="3539536" cy="1629039"/>
          </a:xfrm>
          <a:prstGeom prst="round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090854-6C78-C9DE-7999-14283C96E0C9}"/>
              </a:ext>
            </a:extLst>
          </p:cNvPr>
          <p:cNvSpPr txBox="1"/>
          <p:nvPr/>
        </p:nvSpPr>
        <p:spPr>
          <a:xfrm>
            <a:off x="8370737" y="3339112"/>
            <a:ext cx="33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Gauss-Legendre Quadrature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947D91D-D1BC-D207-71EB-81B4CCBCCE5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4691" y="3798755"/>
            <a:ext cx="2595408" cy="80048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CDF90B-D1F1-28B2-A0A8-2B1C2E78B782}"/>
              </a:ext>
            </a:extLst>
          </p:cNvPr>
          <p:cNvSpPr/>
          <p:nvPr/>
        </p:nvSpPr>
        <p:spPr>
          <a:xfrm>
            <a:off x="8265649" y="4920872"/>
            <a:ext cx="3539536" cy="1629039"/>
          </a:xfrm>
          <a:prstGeom prst="round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F505F-8487-F2C5-955B-8DE0DBA79549}"/>
              </a:ext>
            </a:extLst>
          </p:cNvPr>
          <p:cNvSpPr txBox="1"/>
          <p:nvPr/>
        </p:nvSpPr>
        <p:spPr>
          <a:xfrm>
            <a:off x="8328698" y="5104530"/>
            <a:ext cx="34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VEGAS Adaptive Monte Carlo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0823040-F5A1-14A3-AC99-88BDB2D15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339" y="5509694"/>
            <a:ext cx="872524" cy="95396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3E2D249-EBE5-B721-22F1-7265A11B1C3A}"/>
              </a:ext>
            </a:extLst>
          </p:cNvPr>
          <p:cNvSpPr txBox="1"/>
          <p:nvPr/>
        </p:nvSpPr>
        <p:spPr>
          <a:xfrm>
            <a:off x="8430093" y="5525009"/>
            <a:ext cx="255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Importance sampling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Complicated integration region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162E7F-86F4-E4D5-4C34-C81697D02DBF}"/>
              </a:ext>
            </a:extLst>
          </p:cNvPr>
          <p:cNvCxnSpPr>
            <a:cxnSpLocks/>
          </p:cNvCxnSpPr>
          <p:nvPr/>
        </p:nvCxnSpPr>
        <p:spPr>
          <a:xfrm>
            <a:off x="3441315" y="1982445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0004B36-0D67-38E9-8DFF-08C318A032E7}"/>
              </a:ext>
            </a:extLst>
          </p:cNvPr>
          <p:cNvCxnSpPr>
            <a:cxnSpLocks/>
          </p:cNvCxnSpPr>
          <p:nvPr/>
        </p:nvCxnSpPr>
        <p:spPr>
          <a:xfrm>
            <a:off x="3446776" y="3234154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67D340F-9A50-3037-C839-283B69BA3074}"/>
              </a:ext>
            </a:extLst>
          </p:cNvPr>
          <p:cNvCxnSpPr>
            <a:cxnSpLocks/>
          </p:cNvCxnSpPr>
          <p:nvPr/>
        </p:nvCxnSpPr>
        <p:spPr>
          <a:xfrm>
            <a:off x="3452237" y="4485863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605638A-A940-0354-1F4B-1C70B573C163}"/>
              </a:ext>
            </a:extLst>
          </p:cNvPr>
          <p:cNvCxnSpPr>
            <a:cxnSpLocks/>
          </p:cNvCxnSpPr>
          <p:nvPr/>
        </p:nvCxnSpPr>
        <p:spPr>
          <a:xfrm>
            <a:off x="3457698" y="5737572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EBDC5C5-FF1A-7165-0927-8C845C1E6ED2}"/>
              </a:ext>
            </a:extLst>
          </p:cNvPr>
          <p:cNvCxnSpPr>
            <a:cxnSpLocks/>
          </p:cNvCxnSpPr>
          <p:nvPr/>
        </p:nvCxnSpPr>
        <p:spPr>
          <a:xfrm>
            <a:off x="7528096" y="2028791"/>
            <a:ext cx="770336" cy="0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FDFD10-F8DC-49B1-3890-771A09FA3E7C}"/>
              </a:ext>
            </a:extLst>
          </p:cNvPr>
          <p:cNvCxnSpPr>
            <a:cxnSpLocks/>
          </p:cNvCxnSpPr>
          <p:nvPr/>
        </p:nvCxnSpPr>
        <p:spPr>
          <a:xfrm flipV="1">
            <a:off x="7546835" y="2435076"/>
            <a:ext cx="732859" cy="837332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A2382E6-DB0E-0AB2-CCB7-37531E1AFCF2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7528096" y="3968380"/>
            <a:ext cx="737553" cy="490827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6AAEF4E-8D8F-834E-ADB5-B2733CC08ED4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7508923" y="5735392"/>
            <a:ext cx="756726" cy="12247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0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F496744-F56B-67CD-C3DC-C785AD780E03}"/>
              </a:ext>
            </a:extLst>
          </p:cNvPr>
          <p:cNvSpPr/>
          <p:nvPr/>
        </p:nvSpPr>
        <p:spPr>
          <a:xfrm>
            <a:off x="8265649" y="1310663"/>
            <a:ext cx="3539536" cy="1629039"/>
          </a:xfrm>
          <a:prstGeom prst="round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57245C-8079-096F-9B6F-D469677C4A1C}"/>
              </a:ext>
            </a:extLst>
          </p:cNvPr>
          <p:cNvSpPr/>
          <p:nvPr/>
        </p:nvSpPr>
        <p:spPr>
          <a:xfrm>
            <a:off x="4058312" y="3903795"/>
            <a:ext cx="3448453" cy="12103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75744A-0528-65AF-4D50-47BB4D433F9C}"/>
              </a:ext>
            </a:extLst>
          </p:cNvPr>
          <p:cNvSpPr/>
          <p:nvPr/>
        </p:nvSpPr>
        <p:spPr>
          <a:xfrm>
            <a:off x="4058312" y="2758664"/>
            <a:ext cx="3448453" cy="102748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CE7042-AC24-4FCD-EEFD-78117375AAAB}"/>
              </a:ext>
            </a:extLst>
          </p:cNvPr>
          <p:cNvSpPr/>
          <p:nvPr/>
        </p:nvSpPr>
        <p:spPr>
          <a:xfrm>
            <a:off x="4058312" y="1323869"/>
            <a:ext cx="3448453" cy="131715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A550DA-EEF9-FFB1-E3F5-FEDFDC2A3181}"/>
              </a:ext>
            </a:extLst>
          </p:cNvPr>
          <p:cNvSpPr/>
          <p:nvPr/>
        </p:nvSpPr>
        <p:spPr>
          <a:xfrm>
            <a:off x="307910" y="5219353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D2918F-FB27-3443-B90D-668830FCA6D5}"/>
              </a:ext>
            </a:extLst>
          </p:cNvPr>
          <p:cNvSpPr/>
          <p:nvPr/>
        </p:nvSpPr>
        <p:spPr>
          <a:xfrm>
            <a:off x="307910" y="3997542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FA847F-D0D4-B88E-9E4F-A4D2C60FF5D7}"/>
              </a:ext>
            </a:extLst>
          </p:cNvPr>
          <p:cNvSpPr/>
          <p:nvPr/>
        </p:nvSpPr>
        <p:spPr>
          <a:xfrm>
            <a:off x="307910" y="2775731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22F656-57D3-552C-8815-6E1911473A85}"/>
              </a:ext>
            </a:extLst>
          </p:cNvPr>
          <p:cNvSpPr/>
          <p:nvPr/>
        </p:nvSpPr>
        <p:spPr>
          <a:xfrm>
            <a:off x="307910" y="1553920"/>
            <a:ext cx="3079102" cy="92333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11DBE-24D7-CAF9-8267-7A060A49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C51E8-FB67-AB4E-8630-C3D5C3CC3D6F}"/>
              </a:ext>
            </a:extLst>
          </p:cNvPr>
          <p:cNvSpPr txBox="1"/>
          <p:nvPr/>
        </p:nvSpPr>
        <p:spPr>
          <a:xfrm>
            <a:off x="391886" y="1682030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Partial-Wave expansion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Nuclear 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E8140-AC11-9246-58CE-E5F5E6FB0728}"/>
              </a:ext>
            </a:extLst>
          </p:cNvPr>
          <p:cNvSpPr txBox="1"/>
          <p:nvPr/>
        </p:nvSpPr>
        <p:spPr>
          <a:xfrm>
            <a:off x="449021" y="2914230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Arbitrary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single-particle 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spectrum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98EDF-1E7F-7BD9-952E-690439747672}"/>
              </a:ext>
            </a:extLst>
          </p:cNvPr>
          <p:cNvSpPr txBox="1"/>
          <p:nvPr/>
        </p:nvSpPr>
        <p:spPr>
          <a:xfrm>
            <a:off x="391886" y="4153037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First-Order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contribution (HF)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107D0-DC22-F3DA-B2E9-0DF9EEE1E439}"/>
              </a:ext>
            </a:extLst>
          </p:cNvPr>
          <p:cNvSpPr txBox="1"/>
          <p:nvPr/>
        </p:nvSpPr>
        <p:spPr>
          <a:xfrm>
            <a:off x="391886" y="5357852"/>
            <a:ext cx="287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Second-Order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contribution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FADED-13D1-3B6F-7E5D-9D4F74BF20D5}"/>
              </a:ext>
            </a:extLst>
          </p:cNvPr>
          <p:cNvSpPr txBox="1"/>
          <p:nvPr/>
        </p:nvSpPr>
        <p:spPr>
          <a:xfrm>
            <a:off x="4296250" y="1337075"/>
            <a:ext cx="314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Obtained from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Chiral EFT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potential matrix table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F45C2-C27A-52B9-4A02-76C0FD50D14D}"/>
              </a:ext>
            </a:extLst>
          </p:cNvPr>
          <p:cNvSpPr txBox="1"/>
          <p:nvPr/>
        </p:nvSpPr>
        <p:spPr>
          <a:xfrm>
            <a:off x="4146490" y="3960521"/>
            <a:ext cx="314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momentum integrations,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angular integration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A2A2E9-C549-69D4-CED7-E9813D9B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594" y="4465484"/>
            <a:ext cx="1680145" cy="65583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96362B8-2A8A-A4AF-3BCC-DF043F4C9CC5}"/>
              </a:ext>
            </a:extLst>
          </p:cNvPr>
          <p:cNvSpPr/>
          <p:nvPr/>
        </p:nvSpPr>
        <p:spPr>
          <a:xfrm>
            <a:off x="4058312" y="5232559"/>
            <a:ext cx="3448453" cy="12103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97000">
                <a:schemeClr val="accent3">
                  <a:alpha val="25000"/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4256DB-7000-BE82-A2E7-110C7E61A037}"/>
              </a:ext>
            </a:extLst>
          </p:cNvPr>
          <p:cNvSpPr txBox="1"/>
          <p:nvPr/>
        </p:nvSpPr>
        <p:spPr>
          <a:xfrm>
            <a:off x="4146490" y="5289285"/>
            <a:ext cx="344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momentum integrations,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angular integrations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524D8-3BF1-E10F-5D64-E9C93BD779C6}"/>
              </a:ext>
            </a:extLst>
          </p:cNvPr>
          <p:cNvSpPr txBox="1"/>
          <p:nvPr/>
        </p:nvSpPr>
        <p:spPr>
          <a:xfrm>
            <a:off x="4220636" y="2826833"/>
            <a:ext cx="146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Self-Energy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D7528E-1645-94D7-F95C-739BF06B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735" y="5795270"/>
            <a:ext cx="2391962" cy="670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0C6C83-64A7-F95E-76BC-02419A87CE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8088" y="2028791"/>
            <a:ext cx="1428899" cy="6140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8E80F5-CAF9-A9C2-420A-C054966602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9962" y="3048261"/>
            <a:ext cx="3285223" cy="6964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D0888A-87D4-5EA8-6D41-98E9250D2E8A}"/>
              </a:ext>
            </a:extLst>
          </p:cNvPr>
          <p:cNvSpPr txBox="1"/>
          <p:nvPr/>
        </p:nvSpPr>
        <p:spPr>
          <a:xfrm>
            <a:off x="8370737" y="1551681"/>
            <a:ext cx="353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Lagrange Poly. Interpolation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37A295-1D01-8B04-1741-A31E4E19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4252" y="1882535"/>
            <a:ext cx="2447474" cy="1057167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57D5C3F-CBBF-800A-B59E-CC19A59F0E99}"/>
              </a:ext>
            </a:extLst>
          </p:cNvPr>
          <p:cNvSpPr/>
          <p:nvPr/>
        </p:nvSpPr>
        <p:spPr>
          <a:xfrm>
            <a:off x="8265649" y="3153860"/>
            <a:ext cx="3539536" cy="1629039"/>
          </a:xfrm>
          <a:prstGeom prst="round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090854-6C78-C9DE-7999-14283C96E0C9}"/>
              </a:ext>
            </a:extLst>
          </p:cNvPr>
          <p:cNvSpPr txBox="1"/>
          <p:nvPr/>
        </p:nvSpPr>
        <p:spPr>
          <a:xfrm>
            <a:off x="8370737" y="3339112"/>
            <a:ext cx="33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Gauss-Legendre Quadrature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947D91D-D1BC-D207-71EB-81B4CCBCCE5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4691" y="3798755"/>
            <a:ext cx="2595408" cy="80048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CDF90B-D1F1-28B2-A0A8-2B1C2E78B782}"/>
              </a:ext>
            </a:extLst>
          </p:cNvPr>
          <p:cNvSpPr/>
          <p:nvPr/>
        </p:nvSpPr>
        <p:spPr>
          <a:xfrm>
            <a:off x="8265649" y="4920872"/>
            <a:ext cx="3539536" cy="1629039"/>
          </a:xfrm>
          <a:prstGeom prst="round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F505F-8487-F2C5-955B-8DE0DBA79549}"/>
              </a:ext>
            </a:extLst>
          </p:cNvPr>
          <p:cNvSpPr txBox="1"/>
          <p:nvPr/>
        </p:nvSpPr>
        <p:spPr>
          <a:xfrm>
            <a:off x="8328698" y="5104530"/>
            <a:ext cx="34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VEGAS Adaptive Monte Carlo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0823040-F5A1-14A3-AC99-88BDB2D15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339" y="5509694"/>
            <a:ext cx="872524" cy="95396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3E2D249-EBE5-B721-22F1-7265A11B1C3A}"/>
              </a:ext>
            </a:extLst>
          </p:cNvPr>
          <p:cNvSpPr txBox="1"/>
          <p:nvPr/>
        </p:nvSpPr>
        <p:spPr>
          <a:xfrm>
            <a:off x="8430093" y="5525009"/>
            <a:ext cx="255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Importance sampling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Complicated integration region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162E7F-86F4-E4D5-4C34-C81697D02DBF}"/>
              </a:ext>
            </a:extLst>
          </p:cNvPr>
          <p:cNvCxnSpPr>
            <a:cxnSpLocks/>
          </p:cNvCxnSpPr>
          <p:nvPr/>
        </p:nvCxnSpPr>
        <p:spPr>
          <a:xfrm>
            <a:off x="3441315" y="1982445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0004B36-0D67-38E9-8DFF-08C318A032E7}"/>
              </a:ext>
            </a:extLst>
          </p:cNvPr>
          <p:cNvCxnSpPr>
            <a:cxnSpLocks/>
          </p:cNvCxnSpPr>
          <p:nvPr/>
        </p:nvCxnSpPr>
        <p:spPr>
          <a:xfrm>
            <a:off x="3446776" y="3234154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67D340F-9A50-3037-C839-283B69BA3074}"/>
              </a:ext>
            </a:extLst>
          </p:cNvPr>
          <p:cNvCxnSpPr>
            <a:cxnSpLocks/>
          </p:cNvCxnSpPr>
          <p:nvPr/>
        </p:nvCxnSpPr>
        <p:spPr>
          <a:xfrm>
            <a:off x="3452237" y="4485863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605638A-A940-0354-1F4B-1C70B573C163}"/>
              </a:ext>
            </a:extLst>
          </p:cNvPr>
          <p:cNvCxnSpPr>
            <a:cxnSpLocks/>
          </p:cNvCxnSpPr>
          <p:nvPr/>
        </p:nvCxnSpPr>
        <p:spPr>
          <a:xfrm>
            <a:off x="3457698" y="5737572"/>
            <a:ext cx="602952" cy="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EBDC5C5-FF1A-7165-0927-8C845C1E6ED2}"/>
              </a:ext>
            </a:extLst>
          </p:cNvPr>
          <p:cNvCxnSpPr>
            <a:cxnSpLocks/>
          </p:cNvCxnSpPr>
          <p:nvPr/>
        </p:nvCxnSpPr>
        <p:spPr>
          <a:xfrm>
            <a:off x="7528096" y="2028791"/>
            <a:ext cx="770336" cy="0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FDFD10-F8DC-49B1-3890-771A09FA3E7C}"/>
              </a:ext>
            </a:extLst>
          </p:cNvPr>
          <p:cNvCxnSpPr>
            <a:cxnSpLocks/>
          </p:cNvCxnSpPr>
          <p:nvPr/>
        </p:nvCxnSpPr>
        <p:spPr>
          <a:xfrm flipV="1">
            <a:off x="7546835" y="2435076"/>
            <a:ext cx="732859" cy="837332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A2382E6-DB0E-0AB2-CCB7-37531E1AFCF2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7528096" y="3968380"/>
            <a:ext cx="737553" cy="490827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6AAEF4E-8D8F-834E-ADB5-B2733CC08ED4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7508923" y="5735392"/>
            <a:ext cx="756726" cy="122471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F44CDA-6E88-1C82-5EC8-9EEF77638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264" y="1200119"/>
            <a:ext cx="7474926" cy="52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6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130AF6F-B807-775C-E763-DA3CE7A4E9D5}"/>
              </a:ext>
            </a:extLst>
          </p:cNvPr>
          <p:cNvSpPr/>
          <p:nvPr/>
        </p:nvSpPr>
        <p:spPr>
          <a:xfrm>
            <a:off x="3095940" y="1200768"/>
            <a:ext cx="7103747" cy="5286828"/>
          </a:xfrm>
          <a:prstGeom prst="roundRect">
            <a:avLst/>
          </a:prstGeom>
          <a:solidFill>
            <a:srgbClr val="500000">
              <a:alpha val="14902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7E41711-7459-8ABB-3D0D-312EC2119CDF}"/>
              </a:ext>
            </a:extLst>
          </p:cNvPr>
          <p:cNvSpPr/>
          <p:nvPr/>
        </p:nvSpPr>
        <p:spPr>
          <a:xfrm>
            <a:off x="93306" y="1235270"/>
            <a:ext cx="2608614" cy="5286828"/>
          </a:xfrm>
          <a:prstGeom prst="roundRect">
            <a:avLst/>
          </a:prstGeom>
          <a:solidFill>
            <a:srgbClr val="000000">
              <a:alpha val="14902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3CB10-A408-3547-3B65-A71BD102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92270"/>
            <a:ext cx="7687733" cy="1143000"/>
          </a:xfrm>
        </p:spPr>
        <p:txBody>
          <a:bodyPr/>
          <a:lstStyle/>
          <a:p>
            <a:r>
              <a:rPr lang="en-US" dirty="0"/>
              <a:t>Module Summary</a:t>
            </a:r>
          </a:p>
        </p:txBody>
      </p:sp>
      <p:sp>
        <p:nvSpPr>
          <p:cNvPr id="25" name="Extract 23">
            <a:extLst>
              <a:ext uri="{FF2B5EF4-FFF2-40B4-BE49-F238E27FC236}">
                <a16:creationId xmlns:a16="http://schemas.microsoft.com/office/drawing/2014/main" id="{F0A7F09B-4ADA-0663-0CBC-0B09D2E84C55}"/>
              </a:ext>
            </a:extLst>
          </p:cNvPr>
          <p:cNvSpPr>
            <a:spLocks noChangeAspect="1"/>
          </p:cNvSpPr>
          <p:nvPr/>
        </p:nvSpPr>
        <p:spPr>
          <a:xfrm rot="5400000">
            <a:off x="3389705" y="2570764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EFC3F-4F02-F264-B25D-E5C32AE5F6F5}"/>
              </a:ext>
            </a:extLst>
          </p:cNvPr>
          <p:cNvSpPr txBox="1"/>
          <p:nvPr/>
        </p:nvSpPr>
        <p:spPr>
          <a:xfrm>
            <a:off x="3561651" y="2495241"/>
            <a:ext cx="36151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canonical potential: 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xtract 25">
            <a:extLst>
              <a:ext uri="{FF2B5EF4-FFF2-40B4-BE49-F238E27FC236}">
                <a16:creationId xmlns:a16="http://schemas.microsoft.com/office/drawing/2014/main" id="{8A3D3133-E94E-C3BA-F68C-25248E7376E5}"/>
              </a:ext>
            </a:extLst>
          </p:cNvPr>
          <p:cNvSpPr>
            <a:spLocks noChangeAspect="1"/>
          </p:cNvSpPr>
          <p:nvPr/>
        </p:nvSpPr>
        <p:spPr>
          <a:xfrm rot="5400000">
            <a:off x="3377164" y="3064722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1CFE59-FAA3-E178-3CEC-798FF44A7DF4}"/>
              </a:ext>
            </a:extLst>
          </p:cNvPr>
          <p:cNvSpPr txBox="1"/>
          <p:nvPr/>
        </p:nvSpPr>
        <p:spPr>
          <a:xfrm>
            <a:off x="3549111" y="2989199"/>
            <a:ext cx="1832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energy: 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xtract 27">
            <a:extLst>
              <a:ext uri="{FF2B5EF4-FFF2-40B4-BE49-F238E27FC236}">
                <a16:creationId xmlns:a16="http://schemas.microsoft.com/office/drawing/2014/main" id="{5B0ED124-BC5F-E0E6-F2DB-D6D6ABB8E8F1}"/>
              </a:ext>
            </a:extLst>
          </p:cNvPr>
          <p:cNvSpPr>
            <a:spLocks noChangeAspect="1"/>
          </p:cNvSpPr>
          <p:nvPr/>
        </p:nvSpPr>
        <p:spPr>
          <a:xfrm rot="5400000">
            <a:off x="3390905" y="2070944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20519D-7221-115B-772C-9E047EE9DDC2}"/>
              </a:ext>
            </a:extLst>
          </p:cNvPr>
          <p:cNvSpPr txBox="1"/>
          <p:nvPr/>
        </p:nvSpPr>
        <p:spPr>
          <a:xfrm>
            <a:off x="3562850" y="1995421"/>
            <a:ext cx="51471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potentials      ,      obtained iteratively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29">
            <a:extLst>
              <a:ext uri="{FF2B5EF4-FFF2-40B4-BE49-F238E27FC236}">
                <a16:creationId xmlns:a16="http://schemas.microsoft.com/office/drawing/2014/main" id="{B153E39A-FE2A-94C0-E7DB-698E753B206F}"/>
              </a:ext>
            </a:extLst>
          </p:cNvPr>
          <p:cNvSpPr/>
          <p:nvPr/>
        </p:nvSpPr>
        <p:spPr>
          <a:xfrm>
            <a:off x="3185315" y="1936806"/>
            <a:ext cx="6706107" cy="146245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803839-EAD8-514A-8EDA-17FE3BB6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07" y="2083314"/>
            <a:ext cx="266134" cy="2053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5C52A7-0A95-DAE9-AE5A-D2E0CBBC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47" y="2081670"/>
            <a:ext cx="288945" cy="1900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E27D0AD-408C-64F9-906F-4BC6FA59D299}"/>
              </a:ext>
            </a:extLst>
          </p:cNvPr>
          <p:cNvSpPr txBox="1"/>
          <p:nvPr/>
        </p:nvSpPr>
        <p:spPr>
          <a:xfrm>
            <a:off x="3542204" y="1491951"/>
            <a:ext cx="524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-order code (Gauss-Legendre quadrature)</a:t>
            </a:r>
          </a:p>
        </p:txBody>
      </p:sp>
      <p:sp>
        <p:nvSpPr>
          <p:cNvPr id="35" name="Down Arrow 35">
            <a:extLst>
              <a:ext uri="{FF2B5EF4-FFF2-40B4-BE49-F238E27FC236}">
                <a16:creationId xmlns:a16="http://schemas.microsoft.com/office/drawing/2014/main" id="{CC4AF60C-B2B4-D756-9EE2-F19997CA2EB3}"/>
              </a:ext>
            </a:extLst>
          </p:cNvPr>
          <p:cNvSpPr/>
          <p:nvPr/>
        </p:nvSpPr>
        <p:spPr>
          <a:xfrm rot="16200000">
            <a:off x="10937682" y="2934267"/>
            <a:ext cx="479890" cy="168358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B49ED6-F421-6DF2-1A37-509EB04F82D6}"/>
              </a:ext>
            </a:extLst>
          </p:cNvPr>
          <p:cNvSpPr txBox="1"/>
          <p:nvPr/>
        </p:nvSpPr>
        <p:spPr>
          <a:xfrm>
            <a:off x="10202463" y="2605205"/>
            <a:ext cx="219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200" dirty="0">
                <a:solidFill>
                  <a:srgbClr val="000000"/>
                </a:solidFill>
                <a:latin typeface="Lucida Bright" panose="02040602050505020304" pitchFamily="18" charset="77"/>
                <a:cs typeface="Lao Sangam MN" pitchFamily="2" charset="0"/>
              </a:rPr>
              <a:t>Interface with MUSES cyberinfrastructure: Docker container, Calculation Engine, etc.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EAD7EA6-AED3-B6BC-98AC-33A7CD864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698" y="3020704"/>
            <a:ext cx="4898635" cy="3077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D24DC9D-3BC6-3E2F-9556-B24D4137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549" y="2527479"/>
            <a:ext cx="1400175" cy="304927"/>
          </a:xfrm>
          <a:prstGeom prst="rect">
            <a:avLst/>
          </a:prstGeom>
        </p:spPr>
      </p:pic>
      <p:sp>
        <p:nvSpPr>
          <p:cNvPr id="60" name="Extract 23">
            <a:extLst>
              <a:ext uri="{FF2B5EF4-FFF2-40B4-BE49-F238E27FC236}">
                <a16:creationId xmlns:a16="http://schemas.microsoft.com/office/drawing/2014/main" id="{52023D53-BA7C-D06E-D049-1D94B647E0A8}"/>
              </a:ext>
            </a:extLst>
          </p:cNvPr>
          <p:cNvSpPr>
            <a:spLocks noChangeAspect="1"/>
          </p:cNvSpPr>
          <p:nvPr/>
        </p:nvSpPr>
        <p:spPr>
          <a:xfrm rot="5400000">
            <a:off x="3338991" y="4787272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8FA1C3-60A5-8501-6599-9CCAE15F403E}"/>
              </a:ext>
            </a:extLst>
          </p:cNvPr>
          <p:cNvSpPr txBox="1"/>
          <p:nvPr/>
        </p:nvSpPr>
        <p:spPr>
          <a:xfrm>
            <a:off x="3510937" y="4711749"/>
            <a:ext cx="36151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canonical potential: 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Extract 25">
            <a:extLst>
              <a:ext uri="{FF2B5EF4-FFF2-40B4-BE49-F238E27FC236}">
                <a16:creationId xmlns:a16="http://schemas.microsoft.com/office/drawing/2014/main" id="{B17D0AB3-0ADF-7419-1D90-7707CB38F77A}"/>
              </a:ext>
            </a:extLst>
          </p:cNvPr>
          <p:cNvSpPr>
            <a:spLocks noChangeAspect="1"/>
          </p:cNvSpPr>
          <p:nvPr/>
        </p:nvSpPr>
        <p:spPr>
          <a:xfrm rot="5400000">
            <a:off x="3326450" y="5281230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A27203-38B6-A690-A1F6-4F7EF05EB40E}"/>
              </a:ext>
            </a:extLst>
          </p:cNvPr>
          <p:cNvSpPr txBox="1"/>
          <p:nvPr/>
        </p:nvSpPr>
        <p:spPr>
          <a:xfrm>
            <a:off x="3498397" y="5205707"/>
            <a:ext cx="1832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energy: 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Extract 27">
            <a:extLst>
              <a:ext uri="{FF2B5EF4-FFF2-40B4-BE49-F238E27FC236}">
                <a16:creationId xmlns:a16="http://schemas.microsoft.com/office/drawing/2014/main" id="{87E9775A-0209-B782-D2AC-3F16F5F55C68}"/>
              </a:ext>
            </a:extLst>
          </p:cNvPr>
          <p:cNvSpPr>
            <a:spLocks noChangeAspect="1"/>
          </p:cNvSpPr>
          <p:nvPr/>
        </p:nvSpPr>
        <p:spPr>
          <a:xfrm rot="5400000">
            <a:off x="3340191" y="4287452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713640-7289-2650-98FA-CEC2454E7A5C}"/>
              </a:ext>
            </a:extLst>
          </p:cNvPr>
          <p:cNvSpPr txBox="1"/>
          <p:nvPr/>
        </p:nvSpPr>
        <p:spPr>
          <a:xfrm>
            <a:off x="3512136" y="4211929"/>
            <a:ext cx="51471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chemical potentials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29">
            <a:extLst>
              <a:ext uri="{FF2B5EF4-FFF2-40B4-BE49-F238E27FC236}">
                <a16:creationId xmlns:a16="http://schemas.microsoft.com/office/drawing/2014/main" id="{0AAE6F00-4DA3-DA9A-534E-5C2877F75E4C}"/>
              </a:ext>
            </a:extLst>
          </p:cNvPr>
          <p:cNvSpPr/>
          <p:nvPr/>
        </p:nvSpPr>
        <p:spPr>
          <a:xfrm>
            <a:off x="3134601" y="4153313"/>
            <a:ext cx="6860101" cy="1788217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1B5BF38-B2F9-4317-E5ED-2EB0D1CB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50" y="4321476"/>
            <a:ext cx="266134" cy="20530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DD80368-89D8-D8CA-CCC4-60DC20F7A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77" y="4327597"/>
            <a:ext cx="288945" cy="19009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479D8EA-5FF5-3A31-E7FF-28F78779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984" y="5237212"/>
            <a:ext cx="4898635" cy="30773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DB8741E6-EBD8-2ACC-0520-6A600A153578}"/>
              </a:ext>
            </a:extLst>
          </p:cNvPr>
          <p:cNvSpPr txBox="1"/>
          <p:nvPr/>
        </p:nvSpPr>
        <p:spPr>
          <a:xfrm>
            <a:off x="3542203" y="3696720"/>
            <a:ext cx="524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-order code (VEGAS Monte Carlo)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FC33B-5796-4A88-2B21-668F029BB3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9933" y="4744057"/>
            <a:ext cx="1470731" cy="307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B5E6B-F04C-50B4-2A75-58D5F24AEF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3373" y="5559650"/>
            <a:ext cx="1799914" cy="355748"/>
          </a:xfrm>
          <a:prstGeom prst="rect">
            <a:avLst/>
          </a:prstGeom>
        </p:spPr>
      </p:pic>
      <p:sp>
        <p:nvSpPr>
          <p:cNvPr id="12" name="Extract 2">
            <a:extLst>
              <a:ext uri="{FF2B5EF4-FFF2-40B4-BE49-F238E27FC236}">
                <a16:creationId xmlns:a16="http://schemas.microsoft.com/office/drawing/2014/main" id="{AA89F959-7B92-C521-B2AB-B9C5D7EEA11A}"/>
              </a:ext>
            </a:extLst>
          </p:cNvPr>
          <p:cNvSpPr>
            <a:spLocks noChangeAspect="1"/>
          </p:cNvSpPr>
          <p:nvPr/>
        </p:nvSpPr>
        <p:spPr>
          <a:xfrm rot="5400000">
            <a:off x="490692" y="2315024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312B5-D987-8E47-C901-A55EC6CC0DD1}"/>
              </a:ext>
            </a:extLst>
          </p:cNvPr>
          <p:cNvSpPr txBox="1"/>
          <p:nvPr/>
        </p:nvSpPr>
        <p:spPr>
          <a:xfrm>
            <a:off x="641253" y="2237251"/>
            <a:ext cx="183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tract 4">
            <a:extLst>
              <a:ext uri="{FF2B5EF4-FFF2-40B4-BE49-F238E27FC236}">
                <a16:creationId xmlns:a16="http://schemas.microsoft.com/office/drawing/2014/main" id="{AB677BA1-1377-7043-5B0F-3333A7EE0AC8}"/>
              </a:ext>
            </a:extLst>
          </p:cNvPr>
          <p:cNvSpPr>
            <a:spLocks noChangeAspect="1"/>
          </p:cNvSpPr>
          <p:nvPr/>
        </p:nvSpPr>
        <p:spPr>
          <a:xfrm rot="5400000">
            <a:off x="496337" y="2695941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385931-90AF-CD52-543A-87DF509B249E}"/>
              </a:ext>
            </a:extLst>
          </p:cNvPr>
          <p:cNvSpPr txBox="1"/>
          <p:nvPr/>
        </p:nvSpPr>
        <p:spPr>
          <a:xfrm>
            <a:off x="650098" y="2638860"/>
            <a:ext cx="183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fraction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xtract 6">
            <a:extLst>
              <a:ext uri="{FF2B5EF4-FFF2-40B4-BE49-F238E27FC236}">
                <a16:creationId xmlns:a16="http://schemas.microsoft.com/office/drawing/2014/main" id="{7F24768B-A495-831C-D716-D82704D66AB2}"/>
              </a:ext>
            </a:extLst>
          </p:cNvPr>
          <p:cNvSpPr>
            <a:spLocks noChangeAspect="1"/>
          </p:cNvSpPr>
          <p:nvPr/>
        </p:nvSpPr>
        <p:spPr>
          <a:xfrm rot="5400000">
            <a:off x="491892" y="1889387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984BAD-E487-4F9C-7D3D-C6B8615F8B2E}"/>
              </a:ext>
            </a:extLst>
          </p:cNvPr>
          <p:cNvSpPr txBox="1"/>
          <p:nvPr/>
        </p:nvSpPr>
        <p:spPr>
          <a:xfrm>
            <a:off x="663839" y="1813864"/>
            <a:ext cx="183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E9FE22-FE7D-1799-FC7D-E94DBB2EC2F6}"/>
              </a:ext>
            </a:extLst>
          </p:cNvPr>
          <p:cNvSpPr txBox="1"/>
          <p:nvPr/>
        </p:nvSpPr>
        <p:spPr>
          <a:xfrm>
            <a:off x="286303" y="1353640"/>
            <a:ext cx="297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Inputs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FBD4CD95-B357-FFF0-F9A4-16ED13E73492}"/>
              </a:ext>
            </a:extLst>
          </p:cNvPr>
          <p:cNvSpPr/>
          <p:nvPr/>
        </p:nvSpPr>
        <p:spPr>
          <a:xfrm>
            <a:off x="286303" y="1755249"/>
            <a:ext cx="2140690" cy="131779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0DFFF2-B4EF-0E35-4C16-187FD524B68E}"/>
              </a:ext>
            </a:extLst>
          </p:cNvPr>
          <p:cNvSpPr txBox="1"/>
          <p:nvPr/>
        </p:nvSpPr>
        <p:spPr>
          <a:xfrm>
            <a:off x="324437" y="5935354"/>
            <a:ext cx="3364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(Standardized table format)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tract 14">
            <a:extLst>
              <a:ext uri="{FF2B5EF4-FFF2-40B4-BE49-F238E27FC236}">
                <a16:creationId xmlns:a16="http://schemas.microsoft.com/office/drawing/2014/main" id="{E9C3051B-4319-F58E-3A43-E4BFB5D06250}"/>
              </a:ext>
            </a:extLst>
          </p:cNvPr>
          <p:cNvSpPr>
            <a:spLocks noChangeAspect="1"/>
          </p:cNvSpPr>
          <p:nvPr/>
        </p:nvSpPr>
        <p:spPr>
          <a:xfrm rot="5400000">
            <a:off x="410612" y="3938676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34316B-DA38-D5A7-CDA4-95916586B673}"/>
              </a:ext>
            </a:extLst>
          </p:cNvPr>
          <p:cNvSpPr txBox="1"/>
          <p:nvPr/>
        </p:nvSpPr>
        <p:spPr>
          <a:xfrm>
            <a:off x="603050" y="3844182"/>
            <a:ext cx="197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partial wave</a:t>
            </a:r>
          </a:p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elements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7593A3-44EE-3F5D-11FA-EA0A4B7E94F6}"/>
              </a:ext>
            </a:extLst>
          </p:cNvPr>
          <p:cNvSpPr txBox="1"/>
          <p:nvPr/>
        </p:nvSpPr>
        <p:spPr>
          <a:xfrm>
            <a:off x="256557" y="3241521"/>
            <a:ext cx="297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Inputs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947B20DB-0CDF-4FF3-685E-DCA0000DB532}"/>
              </a:ext>
            </a:extLst>
          </p:cNvPr>
          <p:cNvSpPr/>
          <p:nvPr/>
        </p:nvSpPr>
        <p:spPr>
          <a:xfrm>
            <a:off x="286302" y="3618441"/>
            <a:ext cx="2151785" cy="277739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2C31823-197C-9DB4-8B1A-DDAEABA3B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9406" y="2679100"/>
            <a:ext cx="266700" cy="2667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B55542B-2933-A068-ED1A-62CC31F76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974" y="1911330"/>
            <a:ext cx="137160" cy="1905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8DDCE3-9238-7335-C899-201651C493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8579" y="2301019"/>
            <a:ext cx="198120" cy="190500"/>
          </a:xfrm>
          <a:prstGeom prst="rect">
            <a:avLst/>
          </a:prstGeom>
        </p:spPr>
      </p:pic>
      <p:sp>
        <p:nvSpPr>
          <p:cNvPr id="74" name="Extract 14">
            <a:extLst>
              <a:ext uri="{FF2B5EF4-FFF2-40B4-BE49-F238E27FC236}">
                <a16:creationId xmlns:a16="http://schemas.microsoft.com/office/drawing/2014/main" id="{93CACC9E-E296-41B6-5A9D-0FB3FBF0D30B}"/>
              </a:ext>
            </a:extLst>
          </p:cNvPr>
          <p:cNvSpPr>
            <a:spLocks noChangeAspect="1"/>
          </p:cNvSpPr>
          <p:nvPr/>
        </p:nvSpPr>
        <p:spPr>
          <a:xfrm rot="5400000">
            <a:off x="410612" y="4957952"/>
            <a:ext cx="171450" cy="171450"/>
          </a:xfrm>
          <a:prstGeom prst="flowChartExtract">
            <a:avLst/>
          </a:prstGeom>
          <a:solidFill>
            <a:srgbClr val="5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o Sangam MN" pitchFamily="2" charset="0"/>
              <a:cs typeface="Lao Sangam MN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8B93BE-19C8-A6B3-4AA2-8D7E023EF03B}"/>
              </a:ext>
            </a:extLst>
          </p:cNvPr>
          <p:cNvSpPr txBox="1"/>
          <p:nvPr/>
        </p:nvSpPr>
        <p:spPr>
          <a:xfrm>
            <a:off x="584448" y="4884244"/>
            <a:ext cx="185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Nucleon Self-Energy correction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EF2363F-B617-A1B9-2841-A5F0F2C2494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15309" y="4383836"/>
            <a:ext cx="1272855" cy="48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383C9E3-4401-09CE-857A-54646648622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433" t="28297" b="31555"/>
          <a:stretch/>
        </p:blipFill>
        <p:spPr>
          <a:xfrm>
            <a:off x="736557" y="5402825"/>
            <a:ext cx="1157474" cy="391455"/>
          </a:xfrm>
          <a:prstGeom prst="rect">
            <a:avLst/>
          </a:prstGeom>
        </p:spPr>
      </p:pic>
      <p:sp>
        <p:nvSpPr>
          <p:cNvPr id="94" name="Down Arrow 35">
            <a:extLst>
              <a:ext uri="{FF2B5EF4-FFF2-40B4-BE49-F238E27FC236}">
                <a16:creationId xmlns:a16="http://schemas.microsoft.com/office/drawing/2014/main" id="{83C3513D-2C80-F661-ACB0-DD368887B174}"/>
              </a:ext>
            </a:extLst>
          </p:cNvPr>
          <p:cNvSpPr/>
          <p:nvPr/>
        </p:nvSpPr>
        <p:spPr>
          <a:xfrm rot="16200000">
            <a:off x="2656377" y="3437081"/>
            <a:ext cx="479890" cy="6678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7DD0-DCA9-921F-FDE1-E7139106E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1532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CD72-44BC-869F-4364-9D592C0F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Isospin Asymmetry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587F-04DE-7948-03E0-677858DA2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Extend QCD phase space into third dimension</a:t>
            </a:r>
          </a:p>
          <a:p>
            <a:pPr>
              <a:buClr>
                <a:srgbClr val="500000"/>
              </a:buClr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Symmetry Free Energy Approach </a:t>
            </a:r>
            <a:r>
              <a:rPr lang="en-US" sz="2200" dirty="0">
                <a:solidFill>
                  <a:schemeClr val="tx1"/>
                </a:solidFill>
              </a:rPr>
              <a:t>(quadratic interpolation):</a:t>
            </a: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rgbClr val="500000"/>
              </a:buClr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Direct Approach</a:t>
            </a:r>
            <a:r>
              <a:rPr lang="en-US" sz="2200" dirty="0">
                <a:solidFill>
                  <a:schemeClr val="tx1"/>
                </a:solidFill>
              </a:rPr>
              <a:t> (when computationally feasible):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9313D-0570-5681-75B3-43CE5054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124" y="1361939"/>
            <a:ext cx="3251771" cy="685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4A92C4-0D99-74E5-AD79-2FF15C10F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351"/>
          <a:stretch/>
        </p:blipFill>
        <p:spPr>
          <a:xfrm>
            <a:off x="7485394" y="2768068"/>
            <a:ext cx="4560267" cy="3374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54EAD-4021-39E9-53A0-F93C6123A0FC}"/>
              </a:ext>
            </a:extLst>
          </p:cNvPr>
          <p:cNvSpPr txBox="1"/>
          <p:nvPr/>
        </p:nvSpPr>
        <p:spPr>
          <a:xfrm>
            <a:off x="1425309" y="5834447"/>
            <a:ext cx="5463665" cy="408623"/>
          </a:xfrm>
          <a:prstGeom prst="roundRect">
            <a:avLst/>
          </a:prstGeom>
          <a:ln>
            <a:solidFill>
              <a:srgbClr val="5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 over all isospin configurations of NN 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62772-CA3D-7B5A-C3FD-EAF10FFA8A64}"/>
              </a:ext>
            </a:extLst>
          </p:cNvPr>
          <p:cNvSpPr txBox="1"/>
          <p:nvPr/>
        </p:nvSpPr>
        <p:spPr>
          <a:xfrm>
            <a:off x="2394201" y="3945742"/>
            <a:ext cx="787794" cy="408623"/>
          </a:xfrm>
          <a:prstGeom prst="roundRect">
            <a:avLst/>
          </a:prstGeom>
          <a:ln>
            <a:solidFill>
              <a:srgbClr val="5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PNM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E6E62-ABC9-1674-6F65-F3CA02D58013}"/>
              </a:ext>
            </a:extLst>
          </p:cNvPr>
          <p:cNvSpPr txBox="1"/>
          <p:nvPr/>
        </p:nvSpPr>
        <p:spPr>
          <a:xfrm>
            <a:off x="5101631" y="3945742"/>
            <a:ext cx="1487135" cy="408623"/>
          </a:xfrm>
          <a:prstGeom prst="roundRect">
            <a:avLst/>
          </a:prstGeom>
          <a:ln>
            <a:solidFill>
              <a:srgbClr val="5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SNM - PNM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B13798-A18E-8E46-9858-75838419B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75" y="3233040"/>
            <a:ext cx="6813498" cy="4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3711-10AE-EEB8-322D-61003FE0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Nucleon Self-Energy Corrections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0AFBC-5733-827A-6E40-D8217B073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Clr>
                    <a:srgbClr val="5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tx1"/>
                    </a:solidFill>
                  </a:rPr>
                  <a:t>MBPT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Self-Energy </a:t>
                </a:r>
                <a:r>
                  <a:rPr lang="en-US" sz="2000" dirty="0">
                    <a:solidFill>
                      <a:schemeClr val="tx1"/>
                    </a:solidFill>
                  </a:rPr>
                  <a:t>contribution appears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explicitly at second order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0AFBC-5733-827A-6E40-D8217B073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8BEB0EF-E443-A0CF-08D5-2B5919CCBBC1}"/>
              </a:ext>
            </a:extLst>
          </p:cNvPr>
          <p:cNvSpPr txBox="1"/>
          <p:nvPr/>
        </p:nvSpPr>
        <p:spPr>
          <a:xfrm>
            <a:off x="8609014" y="2121338"/>
            <a:ext cx="3236705" cy="408623"/>
          </a:xfrm>
          <a:prstGeom prst="roundRect">
            <a:avLst/>
          </a:prstGeom>
          <a:ln>
            <a:solidFill>
              <a:srgbClr val="5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mass approximation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BC161-7026-834F-DE1A-E4D1996EF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94" y="2035577"/>
            <a:ext cx="6398275" cy="910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784662-9A5A-16D3-D5DB-CB0EA32E9C6F}"/>
              </a:ext>
            </a:extLst>
          </p:cNvPr>
          <p:cNvSpPr txBox="1"/>
          <p:nvPr/>
        </p:nvSpPr>
        <p:spPr>
          <a:xfrm>
            <a:off x="9854305" y="2724876"/>
            <a:ext cx="2007118" cy="775383"/>
          </a:xfrm>
          <a:prstGeom prst="roundRect">
            <a:avLst/>
          </a:prstGeom>
          <a:ln>
            <a:solidFill>
              <a:srgbClr val="5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93FE99-1BF8-A0B0-561F-BDEB739F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195" y="2818900"/>
            <a:ext cx="1779523" cy="646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DF17FC-0812-583D-B170-F9235DE5B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41" y="3046163"/>
            <a:ext cx="4721609" cy="34741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2CCAA9-C94A-953E-0B72-F1F6F6CF2551}"/>
              </a:ext>
            </a:extLst>
          </p:cNvPr>
          <p:cNvSpPr txBox="1"/>
          <p:nvPr/>
        </p:nvSpPr>
        <p:spPr>
          <a:xfrm>
            <a:off x="4946622" y="3062876"/>
            <a:ext cx="48189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 mass controls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density of states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therefore aspects of thermal excitations</a:t>
            </a:r>
          </a:p>
          <a:p>
            <a:pPr marL="285750" indent="-285750">
              <a:spcBef>
                <a:spcPts val="1200"/>
              </a:spcBef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Equation of state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optical potentials, scattering cross-sections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11A16B-A2D4-E1A1-69F9-C872506340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176"/>
          <a:stretch/>
        </p:blipFill>
        <p:spPr>
          <a:xfrm>
            <a:off x="5791207" y="5013446"/>
            <a:ext cx="1065519" cy="1212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9D42E-66D1-2FD9-FE89-E85A07897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054" y="5947418"/>
            <a:ext cx="936542" cy="4066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CF837B-8D68-4BCC-FD23-E200F77620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022"/>
          <a:stretch/>
        </p:blipFill>
        <p:spPr>
          <a:xfrm>
            <a:off x="8585330" y="4768950"/>
            <a:ext cx="1012819" cy="1437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C8EB51-3684-624C-0591-8CF53B53A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8985" y="5904943"/>
            <a:ext cx="1730639" cy="43591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E0079C-AA49-3EFD-766B-2E882EF65F5B}"/>
              </a:ext>
            </a:extLst>
          </p:cNvPr>
          <p:cNvSpPr/>
          <p:nvPr/>
        </p:nvSpPr>
        <p:spPr>
          <a:xfrm>
            <a:off x="8416312" y="4734030"/>
            <a:ext cx="2441552" cy="1707252"/>
          </a:xfrm>
          <a:prstGeom prst="roundRect">
            <a:avLst/>
          </a:prstGeom>
          <a:noFill/>
          <a:ln w="28575">
            <a:solidFill>
              <a:srgbClr val="5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95981C9-A510-7C73-1891-B590A933746F}"/>
              </a:ext>
            </a:extLst>
          </p:cNvPr>
          <p:cNvSpPr/>
          <p:nvPr/>
        </p:nvSpPr>
        <p:spPr>
          <a:xfrm>
            <a:off x="5688279" y="4928599"/>
            <a:ext cx="1872556" cy="1512683"/>
          </a:xfrm>
          <a:prstGeom prst="roundRect">
            <a:avLst/>
          </a:prstGeom>
          <a:noFill/>
          <a:ln w="28575">
            <a:solidFill>
              <a:srgbClr val="5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6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1278-D1D5-DEA0-81FC-F3511566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91F9-6717-AE44-696F-2FA8B040B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Chiral EFT </a:t>
            </a:r>
            <a:r>
              <a:rPr lang="en-US" sz="2400" dirty="0">
                <a:solidFill>
                  <a:schemeClr val="tx1"/>
                </a:solidFill>
              </a:rPr>
              <a:t>allows for </a:t>
            </a:r>
            <a:r>
              <a:rPr lang="en-US" sz="2400" b="1" dirty="0">
                <a:solidFill>
                  <a:schemeClr val="tx1"/>
                </a:solidFill>
              </a:rPr>
              <a:t>Equation of State</a:t>
            </a:r>
            <a:r>
              <a:rPr lang="en-US" sz="2400" dirty="0">
                <a:solidFill>
                  <a:schemeClr val="tx1"/>
                </a:solidFill>
              </a:rPr>
              <a:t> calculations at </a:t>
            </a:r>
            <a:r>
              <a:rPr lang="en-US" sz="2400" b="1" dirty="0">
                <a:solidFill>
                  <a:schemeClr val="tx1"/>
                </a:solidFill>
              </a:rPr>
              <a:t>low temperatures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near nuclear saturation density</a:t>
            </a:r>
            <a:r>
              <a:rPr lang="en-US" sz="2400" dirty="0">
                <a:solidFill>
                  <a:schemeClr val="tx1"/>
                </a:solidFill>
              </a:rPr>
              <a:t>, with clear quantification of uncertainties</a:t>
            </a: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Chiral EFT Module for MUSES</a:t>
            </a:r>
            <a:r>
              <a:rPr lang="en-US" sz="2400" dirty="0">
                <a:solidFill>
                  <a:schemeClr val="tx1"/>
                </a:solidFill>
              </a:rPr>
              <a:t> can now calculate the Equation of State in region of phase space up to </a:t>
            </a:r>
            <a:r>
              <a:rPr lang="en-US" sz="2400" b="1" dirty="0">
                <a:solidFill>
                  <a:schemeClr val="tx1"/>
                </a:solidFill>
              </a:rPr>
              <a:t>second-order in perturbation theory</a:t>
            </a: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module can be extended to include </a:t>
            </a:r>
            <a:r>
              <a:rPr lang="en-US" sz="2400" b="1" dirty="0">
                <a:solidFill>
                  <a:schemeClr val="tx1"/>
                </a:solidFill>
              </a:rPr>
              <a:t>isospin asymmetry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</a:rPr>
              <a:t>self-energy corrections</a:t>
            </a:r>
            <a:r>
              <a:rPr lang="en-US" sz="2400" dirty="0">
                <a:solidFill>
                  <a:schemeClr val="tx1"/>
                </a:solidFill>
              </a:rPr>
              <a:t> up to second-order</a:t>
            </a: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4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98738C0A-1648-0134-DBA7-A4E8201F4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738" y="4677500"/>
            <a:ext cx="3352523" cy="11032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491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8F77-F3A6-2FC8-6DF9-38D61F55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2886-912F-BBE1-D663-AF25B3D5F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J. W. Holt, N. Kaiser, G. A. Miller, &amp; W. Weise. Phys. Rev. C, </a:t>
            </a:r>
            <a:r>
              <a:rPr lang="en-US" sz="2400" b="1" dirty="0">
                <a:solidFill>
                  <a:schemeClr val="tx1"/>
                </a:solidFill>
              </a:rPr>
              <a:t>88</a:t>
            </a:r>
            <a:r>
              <a:rPr lang="en-US" sz="2400" dirty="0">
                <a:solidFill>
                  <a:schemeClr val="tx1"/>
                </a:solidFill>
              </a:rPr>
              <a:t>(2) (2013).</a:t>
            </a:r>
          </a:p>
          <a:p>
            <a:pPr marL="457200" indent="-457200">
              <a:lnSpc>
                <a:spcPct val="15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Wellenhofer</a:t>
            </a:r>
            <a:r>
              <a:rPr lang="en-US" sz="2400" dirty="0">
                <a:solidFill>
                  <a:schemeClr val="tx1"/>
                </a:solidFill>
              </a:rPr>
              <a:t>, J. W. Holt, N. Kaiser, &amp; W. Weise. Phys. Rev. C, </a:t>
            </a:r>
            <a:r>
              <a:rPr lang="en-US" sz="2400" b="1" dirty="0">
                <a:solidFill>
                  <a:schemeClr val="tx1"/>
                </a:solidFill>
              </a:rPr>
              <a:t>89</a:t>
            </a:r>
            <a:r>
              <a:rPr lang="en-US" sz="2400" dirty="0">
                <a:solidFill>
                  <a:schemeClr val="tx1"/>
                </a:solidFill>
              </a:rPr>
              <a:t>(6) (2014).</a:t>
            </a:r>
          </a:p>
          <a:p>
            <a:pPr marL="457200" indent="-457200">
              <a:lnSpc>
                <a:spcPct val="15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Wellenhofer</a:t>
            </a:r>
            <a:r>
              <a:rPr lang="en-US" sz="2400" dirty="0">
                <a:solidFill>
                  <a:schemeClr val="tx1"/>
                </a:solidFill>
              </a:rPr>
              <a:t>, J. W. Holt, &amp; N. Kaiser. Phys. Rev. C, </a:t>
            </a:r>
            <a:r>
              <a:rPr lang="en-US" sz="2400" b="1" dirty="0">
                <a:solidFill>
                  <a:schemeClr val="tx1"/>
                </a:solidFill>
              </a:rPr>
              <a:t>92</a:t>
            </a:r>
            <a:r>
              <a:rPr lang="en-US" sz="2400" dirty="0">
                <a:solidFill>
                  <a:schemeClr val="tx1"/>
                </a:solidFill>
              </a:rPr>
              <a:t>(1) (2015).</a:t>
            </a:r>
          </a:p>
          <a:p>
            <a:pPr marL="457200" indent="-457200">
              <a:lnSpc>
                <a:spcPct val="15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T. R. Whitehead, Y. Lim, &amp; J. W. Holt. Phys. Rev. C, </a:t>
            </a:r>
            <a:r>
              <a:rPr lang="en-US" sz="2400" b="1" dirty="0">
                <a:solidFill>
                  <a:schemeClr val="tx1"/>
                </a:solidFill>
              </a:rPr>
              <a:t>101</a:t>
            </a:r>
            <a:r>
              <a:rPr lang="en-US" sz="2400" dirty="0">
                <a:solidFill>
                  <a:schemeClr val="tx1"/>
                </a:solidFill>
              </a:rPr>
              <a:t>(6) (2020).</a:t>
            </a:r>
          </a:p>
          <a:p>
            <a:pPr marL="457200" indent="-457200">
              <a:lnSpc>
                <a:spcPct val="15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Drischler</a:t>
            </a:r>
            <a:r>
              <a:rPr lang="en-US" sz="2400" dirty="0">
                <a:solidFill>
                  <a:schemeClr val="tx1"/>
                </a:solidFill>
              </a:rPr>
              <a:t>, J.W. Holt, &amp; C. </a:t>
            </a:r>
            <a:r>
              <a:rPr lang="en-US" sz="2400" dirty="0" err="1">
                <a:solidFill>
                  <a:schemeClr val="tx1"/>
                </a:solidFill>
              </a:rPr>
              <a:t>Wellenhofer</a:t>
            </a:r>
            <a:r>
              <a:rPr lang="en-US" sz="2400" dirty="0">
                <a:solidFill>
                  <a:schemeClr val="tx1"/>
                </a:solidFill>
              </a:rPr>
              <a:t>. Ann. Rev. of </a:t>
            </a:r>
            <a:r>
              <a:rPr lang="en-US" sz="2400" dirty="0" err="1">
                <a:solidFill>
                  <a:schemeClr val="tx1"/>
                </a:solidFill>
              </a:rPr>
              <a:t>Nucl</a:t>
            </a:r>
            <a:r>
              <a:rPr lang="en-US" sz="2400" dirty="0">
                <a:solidFill>
                  <a:schemeClr val="tx1"/>
                </a:solidFill>
              </a:rPr>
              <a:t>. and Part. Science, </a:t>
            </a:r>
            <a:r>
              <a:rPr lang="en-US" sz="2400" b="1" dirty="0">
                <a:solidFill>
                  <a:schemeClr val="tx1"/>
                </a:solidFill>
              </a:rPr>
              <a:t>71</a:t>
            </a:r>
            <a:r>
              <a:rPr lang="en-US" sz="2400" dirty="0">
                <a:solidFill>
                  <a:schemeClr val="tx1"/>
                </a:solidFill>
              </a:rPr>
              <a:t>(1), 403–432 (2021).</a:t>
            </a:r>
          </a:p>
          <a:p>
            <a:pPr marL="457200" indent="-457200">
              <a:lnSpc>
                <a:spcPct val="15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J. Brady, P. Wen, &amp; J. W. Holt. Phys. Rev. Lett., </a:t>
            </a:r>
            <a:r>
              <a:rPr lang="en-US" sz="2400" b="1" dirty="0">
                <a:solidFill>
                  <a:schemeClr val="tx1"/>
                </a:solidFill>
              </a:rPr>
              <a:t>127</a:t>
            </a:r>
            <a:r>
              <a:rPr lang="en-US" sz="2400" dirty="0">
                <a:solidFill>
                  <a:schemeClr val="tx1"/>
                </a:solidFill>
              </a:rPr>
              <a:t>(6) (2021).</a:t>
            </a:r>
          </a:p>
        </p:txBody>
      </p:sp>
    </p:spTree>
    <p:extLst>
      <p:ext uri="{BB962C8B-B14F-4D97-AF65-F5344CB8AC3E}">
        <p14:creationId xmlns:p14="http://schemas.microsoft.com/office/powerpoint/2010/main" val="379115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Chiral Effective Field Theory (EFT)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Constraints on Equation of State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Microscopic Modeling: Many-Body Theory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Chiral EFT Module in MUSES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Module Goal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Computational Methods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Module Summary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Next Steps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Isospin Asymmetry</a:t>
            </a:r>
          </a:p>
          <a:p>
            <a:pPr marL="1428750" lvl="2" indent="-514350">
              <a:lnSpc>
                <a:spcPct val="110000"/>
              </a:lnSpc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Nucleon Self-Energy Corrections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1607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7DD0-DCA9-921F-FDE1-E7139106E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95498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15F3-6DAD-6560-FD79-F5C2D8AE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Chiral Effective Field Theory (EFT) for Nuclear Forces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CD0E5-3F88-D00F-1590-B475E198CB8B}"/>
              </a:ext>
            </a:extLst>
          </p:cNvPr>
          <p:cNvSpPr txBox="1"/>
          <p:nvPr/>
        </p:nvSpPr>
        <p:spPr>
          <a:xfrm>
            <a:off x="761695" y="3150055"/>
            <a:ext cx="42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  <a:cs typeface="Helvetica CY"/>
              </a:rPr>
              <a:t>1. Natural Separation of Scales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201C3-9B24-34C3-1FA0-E8B242C96F38}"/>
              </a:ext>
            </a:extLst>
          </p:cNvPr>
          <p:cNvSpPr txBox="1"/>
          <p:nvPr/>
        </p:nvSpPr>
        <p:spPr>
          <a:xfrm>
            <a:off x="2568480" y="5522408"/>
            <a:ext cx="2080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rgbClr val="376092"/>
                </a:solidFill>
                <a:latin typeface="Lucida Bright" panose="02040602050505020304" pitchFamily="18" charset="77"/>
                <a:cs typeface="Helvetica CY"/>
              </a:rPr>
              <a:t>Pion mass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18D51-6D9B-72DE-9EDB-6EBF9379932A}"/>
              </a:ext>
            </a:extLst>
          </p:cNvPr>
          <p:cNvSpPr txBox="1"/>
          <p:nvPr/>
        </p:nvSpPr>
        <p:spPr>
          <a:xfrm>
            <a:off x="2568480" y="3994426"/>
            <a:ext cx="2232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  <a:cs typeface="Helvetica CY"/>
              </a:rPr>
              <a:t>Heavy mesons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  <a:ea typeface="Lucida Grande"/>
                <a:cs typeface="Lucida Grande"/>
              </a:rPr>
              <a:t>ρ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  <a:ea typeface="Lucida Grande"/>
                <a:cs typeface="Lucida Grande"/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  <a:ea typeface="Lucida Grande"/>
                <a:cs typeface="Lucida Grande"/>
              </a:rPr>
              <a:t>ω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  <a:cs typeface="Helvetica CY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D4A7B-377B-C1E5-7CCF-3EB511061315}"/>
              </a:ext>
            </a:extLst>
          </p:cNvPr>
          <p:cNvSpPr txBox="1"/>
          <p:nvPr/>
        </p:nvSpPr>
        <p:spPr>
          <a:xfrm>
            <a:off x="2568480" y="5265241"/>
            <a:ext cx="192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sz="1400" dirty="0">
                <a:solidFill>
                  <a:srgbClr val="376092"/>
                </a:solidFill>
                <a:latin typeface="Lucida Bright" panose="02040602050505020304" pitchFamily="18" charset="77"/>
                <a:cs typeface="Helvetica CY"/>
              </a:rPr>
              <a:t>Nucleon momenta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61582D-57AA-D88B-93AB-83E184B0DFF3}"/>
              </a:ext>
            </a:extLst>
          </p:cNvPr>
          <p:cNvCxnSpPr>
            <a:cxnSpLocks/>
          </p:cNvCxnSpPr>
          <p:nvPr/>
        </p:nvCxnSpPr>
        <p:spPr>
          <a:xfrm flipH="1" flipV="1">
            <a:off x="1771493" y="3712124"/>
            <a:ext cx="12700" cy="228222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D2C4CA-922F-5D52-46D5-647E87173EEC}"/>
              </a:ext>
            </a:extLst>
          </p:cNvPr>
          <p:cNvCxnSpPr/>
          <p:nvPr/>
        </p:nvCxnSpPr>
        <p:spPr>
          <a:xfrm>
            <a:off x="1771493" y="5696656"/>
            <a:ext cx="75936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F8E0B9-7A0B-DE46-099B-9E2177D5913D}"/>
              </a:ext>
            </a:extLst>
          </p:cNvPr>
          <p:cNvCxnSpPr/>
          <p:nvPr/>
        </p:nvCxnSpPr>
        <p:spPr>
          <a:xfrm>
            <a:off x="1771493" y="5442226"/>
            <a:ext cx="75936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15605C-91C9-1C6D-2FDC-A00D68E3ABDC}"/>
              </a:ext>
            </a:extLst>
          </p:cNvPr>
          <p:cNvCxnSpPr/>
          <p:nvPr/>
        </p:nvCxnSpPr>
        <p:spPr>
          <a:xfrm>
            <a:off x="1771493" y="5994352"/>
            <a:ext cx="2906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BE836C-AE7D-441E-A2C0-08971D1E894B}"/>
              </a:ext>
            </a:extLst>
          </p:cNvPr>
          <p:cNvCxnSpPr/>
          <p:nvPr/>
        </p:nvCxnSpPr>
        <p:spPr>
          <a:xfrm>
            <a:off x="1784193" y="4181700"/>
            <a:ext cx="77517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C0D179-9B23-D496-54E4-9BBC793D4DD2}"/>
              </a:ext>
            </a:extLst>
          </p:cNvPr>
          <p:cNvSpPr txBox="1"/>
          <p:nvPr/>
        </p:nvSpPr>
        <p:spPr>
          <a:xfrm>
            <a:off x="761695" y="3593858"/>
            <a:ext cx="102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b="1" dirty="0">
                <a:solidFill>
                  <a:srgbClr val="376092"/>
                </a:solidFill>
                <a:latin typeface="Lucida Bright" panose="02040602050505020304" pitchFamily="18" charset="77"/>
                <a:cs typeface="Helvetica CY"/>
              </a:rPr>
              <a:t>Energy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DC13E994-AC80-21EC-BB9C-99CECED053B5}"/>
              </a:ext>
            </a:extLst>
          </p:cNvPr>
          <p:cNvSpPr/>
          <p:nvPr/>
        </p:nvSpPr>
        <p:spPr>
          <a:xfrm>
            <a:off x="4297672" y="5354200"/>
            <a:ext cx="171212" cy="435807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95F3344-A8BB-8399-7BA3-E62DFA93A551}"/>
              </a:ext>
            </a:extLst>
          </p:cNvPr>
          <p:cNvSpPr/>
          <p:nvPr/>
        </p:nvSpPr>
        <p:spPr>
          <a:xfrm>
            <a:off x="4410383" y="4045474"/>
            <a:ext cx="171212" cy="257001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B1F2F9-76EA-8AAF-9CD0-FB7120004E75}"/>
              </a:ext>
            </a:extLst>
          </p:cNvPr>
          <p:cNvSpPr txBox="1"/>
          <p:nvPr/>
        </p:nvSpPr>
        <p:spPr>
          <a:xfrm>
            <a:off x="661640" y="3978283"/>
            <a:ext cx="223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77"/>
                <a:cs typeface="Helvetica CY"/>
              </a:rPr>
              <a:t>~800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DCFAF-79E8-234E-9E18-5EC3A0A80C77}"/>
              </a:ext>
            </a:extLst>
          </p:cNvPr>
          <p:cNvSpPr txBox="1"/>
          <p:nvPr/>
        </p:nvSpPr>
        <p:spPr>
          <a:xfrm>
            <a:off x="644369" y="5222085"/>
            <a:ext cx="223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77"/>
                <a:cs typeface="Helvetica CY"/>
              </a:rPr>
              <a:t>~270 MeV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7E44F3-D407-DAEB-695D-3E8CCC58DFBA}"/>
              </a:ext>
            </a:extLst>
          </p:cNvPr>
          <p:cNvSpPr txBox="1"/>
          <p:nvPr/>
        </p:nvSpPr>
        <p:spPr>
          <a:xfrm>
            <a:off x="640926" y="5497020"/>
            <a:ext cx="148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77"/>
                <a:cs typeface="Helvetica CY"/>
              </a:rPr>
              <a:t>~140 MeV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645D4F-E19F-CDBC-9B9C-0D0CFDEDAD94}"/>
              </a:ext>
            </a:extLst>
          </p:cNvPr>
          <p:cNvSpPr/>
          <p:nvPr/>
        </p:nvSpPr>
        <p:spPr>
          <a:xfrm>
            <a:off x="640926" y="2979609"/>
            <a:ext cx="4572134" cy="325677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2C16C6-4A26-11D5-010C-57D47C29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17" y="4037518"/>
            <a:ext cx="213360" cy="2400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5EEDA1-E659-73BA-0550-6FD20522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91" y="5479829"/>
            <a:ext cx="133350" cy="2133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5F68A1-B77B-0311-0BAC-E3928AB340FD}"/>
              </a:ext>
            </a:extLst>
          </p:cNvPr>
          <p:cNvSpPr txBox="1"/>
          <p:nvPr/>
        </p:nvSpPr>
        <p:spPr>
          <a:xfrm>
            <a:off x="6492958" y="1481892"/>
            <a:ext cx="426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50000"/>
            </a:pPr>
            <a:r>
              <a:rPr lang="en-US" b="1" u="sng" dirty="0">
                <a:solidFill>
                  <a:srgbClr val="953735"/>
                </a:solidFill>
                <a:latin typeface="Lucida Bright" panose="02040602050505020304" pitchFamily="18" charset="77"/>
                <a:cs typeface="Helvetica CY"/>
              </a:rPr>
              <a:t>2. Goldstone bosons (</a:t>
            </a:r>
            <a:r>
              <a:rPr lang="en-US" b="1" u="sng" dirty="0" err="1">
                <a:solidFill>
                  <a:srgbClr val="953735"/>
                </a:solidFill>
                <a:latin typeface="Lucida Bright" panose="02040602050505020304" pitchFamily="18" charset="77"/>
                <a:cs typeface="Helvetica CY"/>
              </a:rPr>
              <a:t>pions</a:t>
            </a:r>
            <a:r>
              <a:rPr lang="en-US" b="1" u="sng" dirty="0">
                <a:solidFill>
                  <a:srgbClr val="953735"/>
                </a:solidFill>
                <a:latin typeface="Lucida Bright" panose="02040602050505020304" pitchFamily="18" charset="77"/>
                <a:cs typeface="Helvetica CY"/>
              </a:rPr>
              <a:t>) weakly-coupled at low momenta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3CB411-1B59-A148-D1A9-0D4689F66A4C}"/>
              </a:ext>
            </a:extLst>
          </p:cNvPr>
          <p:cNvSpPr/>
          <p:nvPr/>
        </p:nvSpPr>
        <p:spPr>
          <a:xfrm>
            <a:off x="6425188" y="1438667"/>
            <a:ext cx="4572134" cy="215193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11E0B6-6B26-810D-0811-105CCEA0E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499" y="2275186"/>
            <a:ext cx="3235198" cy="495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46F518-1777-04F1-59D3-5EB8117A7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926" y="2912782"/>
            <a:ext cx="4237990" cy="51930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B0A8299-5870-BCCF-AF00-480BC2C92572}"/>
              </a:ext>
            </a:extLst>
          </p:cNvPr>
          <p:cNvGrpSpPr/>
          <p:nvPr/>
        </p:nvGrpSpPr>
        <p:grpSpPr>
          <a:xfrm>
            <a:off x="5868038" y="3855723"/>
            <a:ext cx="5903516" cy="687316"/>
            <a:chOff x="5259289" y="2636322"/>
            <a:chExt cx="5903516" cy="6873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E71B354-3355-21E0-82CC-49987EB2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7830" y="2745855"/>
              <a:ext cx="5638800" cy="4699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62F364-444F-E687-025C-C7BFCB8F8ADF}"/>
                </a:ext>
              </a:extLst>
            </p:cNvPr>
            <p:cNvSpPr/>
            <p:nvPr/>
          </p:nvSpPr>
          <p:spPr>
            <a:xfrm>
              <a:off x="5259289" y="2636322"/>
              <a:ext cx="5903516" cy="6873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8EA2BDF-1DB0-BBCC-565E-B600B18135B5}"/>
              </a:ext>
            </a:extLst>
          </p:cNvPr>
          <p:cNvSpPr txBox="1"/>
          <p:nvPr/>
        </p:nvSpPr>
        <p:spPr>
          <a:xfrm>
            <a:off x="7968810" y="4598540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Quarks &amp; gluons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9E921F-8201-8D45-5429-FE85ABE1D60C}"/>
              </a:ext>
            </a:extLst>
          </p:cNvPr>
          <p:cNvSpPr txBox="1"/>
          <p:nvPr/>
        </p:nvSpPr>
        <p:spPr>
          <a:xfrm>
            <a:off x="7975269" y="5305159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Nucleons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AC91E2-5A31-8B30-A5A5-CD0D773C50C7}"/>
              </a:ext>
            </a:extLst>
          </p:cNvPr>
          <p:cNvGrpSpPr/>
          <p:nvPr/>
        </p:nvGrpSpPr>
        <p:grpSpPr>
          <a:xfrm>
            <a:off x="5868038" y="5730682"/>
            <a:ext cx="4577947" cy="687316"/>
            <a:chOff x="5917266" y="3488586"/>
            <a:chExt cx="4577947" cy="68731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F03434B-FC58-3A8E-3BE4-42F280083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6527" y="3683137"/>
              <a:ext cx="4038600" cy="31115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2FCE5C-2E72-0289-5708-CA18445CE054}"/>
                </a:ext>
              </a:extLst>
            </p:cNvPr>
            <p:cNvSpPr/>
            <p:nvPr/>
          </p:nvSpPr>
          <p:spPr>
            <a:xfrm>
              <a:off x="5917266" y="3488586"/>
              <a:ext cx="4577947" cy="68731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0C69204-55E4-6DBC-3E6C-D19B942794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504" r="35124"/>
          <a:stretch/>
        </p:blipFill>
        <p:spPr>
          <a:xfrm>
            <a:off x="717124" y="1279599"/>
            <a:ext cx="1438359" cy="162213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6123188-825A-D0CB-0FA4-EBE98CE320C2}"/>
              </a:ext>
            </a:extLst>
          </p:cNvPr>
          <p:cNvSpPr txBox="1"/>
          <p:nvPr/>
        </p:nvSpPr>
        <p:spPr>
          <a:xfrm>
            <a:off x="2391508" y="1349840"/>
            <a:ext cx="3585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Steven Weinberg, 1979</a:t>
            </a:r>
            <a:r>
              <a:rPr lang="en-US" dirty="0"/>
              <a:t>:</a:t>
            </a:r>
          </a:p>
          <a:p>
            <a:r>
              <a:rPr lang="en-US" dirty="0"/>
              <a:t>“one writes down the </a:t>
            </a:r>
            <a:r>
              <a:rPr lang="en-US" i="1" dirty="0"/>
              <a:t>most general possible </a:t>
            </a:r>
            <a:r>
              <a:rPr lang="en-US" i="1" dirty="0" err="1"/>
              <a:t>Lagrangian</a:t>
            </a:r>
            <a:r>
              <a:rPr lang="en-US" dirty="0"/>
              <a:t>, including all terms consistent with </a:t>
            </a:r>
            <a:r>
              <a:rPr lang="en-US" i="1" dirty="0"/>
              <a:t>assumed symmetry principles</a:t>
            </a:r>
            <a:r>
              <a:rPr lang="en-US" dirty="0"/>
              <a:t>…”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12AC5A3-7553-60E4-7F2B-773226194CE1}"/>
              </a:ext>
            </a:extLst>
          </p:cNvPr>
          <p:cNvCxnSpPr>
            <a:cxnSpLocks/>
          </p:cNvCxnSpPr>
          <p:nvPr/>
        </p:nvCxnSpPr>
        <p:spPr>
          <a:xfrm>
            <a:off x="7832066" y="4640789"/>
            <a:ext cx="0" cy="1017144"/>
          </a:xfrm>
          <a:prstGeom prst="straightConnector1">
            <a:avLst/>
          </a:prstGeom>
          <a:ln w="107950">
            <a:solidFill>
              <a:srgbClr val="500000"/>
            </a:solidFill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2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EFBC-FCA7-3727-532E-C6DA3393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on Equation of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F0721-D23D-76C0-564D-BE15A2A50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775" y="1244601"/>
            <a:ext cx="6387769" cy="4784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4A057-11D7-D5B4-B677-5477527E721D}"/>
              </a:ext>
            </a:extLst>
          </p:cNvPr>
          <p:cNvSpPr txBox="1"/>
          <p:nvPr/>
        </p:nvSpPr>
        <p:spPr>
          <a:xfrm>
            <a:off x="406400" y="1447800"/>
            <a:ext cx="45526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Free energy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                    )			+ 1st and 2nd derivatives</a:t>
            </a: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Baryon Density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Proton fraction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scales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core-collapse supernovae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neutron star mergers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(e.g. GW170817)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3C61E-1512-0EF9-70BA-92B257276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875" y="1517958"/>
            <a:ext cx="1215491" cy="29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099027-BEBF-DCD7-246F-60AB53389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294" y="4700341"/>
            <a:ext cx="2031912" cy="3897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6AE33C-6CE9-51D7-6B98-D3FD866CF56F}"/>
              </a:ext>
            </a:extLst>
          </p:cNvPr>
          <p:cNvCxnSpPr>
            <a:cxnSpLocks/>
          </p:cNvCxnSpPr>
          <p:nvPr/>
        </p:nvCxnSpPr>
        <p:spPr>
          <a:xfrm>
            <a:off x="5790712" y="4045777"/>
            <a:ext cx="941100" cy="498105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1A0A00-F967-8DAC-1AA1-AD2FA35E9CBB}"/>
              </a:ext>
            </a:extLst>
          </p:cNvPr>
          <p:cNvCxnSpPr>
            <a:cxnSpLocks/>
          </p:cNvCxnSpPr>
          <p:nvPr/>
        </p:nvCxnSpPr>
        <p:spPr>
          <a:xfrm flipH="1" flipV="1">
            <a:off x="8106424" y="5155253"/>
            <a:ext cx="780401" cy="874072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81AA914-628D-EB20-871F-0CB397501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349" y="3670848"/>
            <a:ext cx="1223963" cy="300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CB24C0-A818-805D-3AAD-2451D027D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324" y="6053594"/>
            <a:ext cx="1188720" cy="320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907EB-E778-409F-633B-389F381FE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294" y="3696186"/>
            <a:ext cx="2781300" cy="485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6105D7-9526-600E-D487-F0E2039F52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389" y="6303966"/>
            <a:ext cx="2068649" cy="296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E4145C-A57B-41E1-57BD-2559FE8C99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793" y="6324544"/>
            <a:ext cx="1757881" cy="210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0CA72C-1390-956B-CF36-1D368C26C1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2294" y="2760264"/>
            <a:ext cx="2922891" cy="5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6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1F90841-44CE-820F-A37C-FE54C879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8" y="4096332"/>
            <a:ext cx="10272324" cy="1123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9FA98-2F7A-15B1-BB77-8FC4D76A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Microscopic Modeling: Many-Body Perturbation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E316-E109-3EB3-06E9-285B00CC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8845"/>
            <a:ext cx="10972799" cy="4800658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Finite-Temperature MBPT: </a:t>
            </a:r>
            <a:r>
              <a:rPr lang="en-US" sz="2000" b="1" dirty="0">
                <a:solidFill>
                  <a:schemeClr val="tx1"/>
                </a:solidFill>
              </a:rPr>
              <a:t>Matsubara formalism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>
                <a:srgbClr val="500000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Expansion of Grand Can. Pot. in orders of </a:t>
            </a:r>
            <a:r>
              <a:rPr lang="en-US" sz="2000" b="1" dirty="0">
                <a:solidFill>
                  <a:schemeClr val="tx1"/>
                </a:solidFill>
              </a:rPr>
              <a:t>NN potential</a:t>
            </a:r>
            <a:r>
              <a:rPr lang="en-US" sz="2000" dirty="0">
                <a:solidFill>
                  <a:schemeClr val="tx1"/>
                </a:solidFill>
              </a:rPr>
              <a:t> (derived from Chiral EFT at </a:t>
            </a:r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-US" sz="2000" b="1" baseline="30000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LO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Kohn-</a:t>
            </a:r>
            <a:r>
              <a:rPr lang="en-US" sz="2000" b="1" dirty="0" err="1">
                <a:solidFill>
                  <a:schemeClr val="tx1"/>
                </a:solidFill>
              </a:rPr>
              <a:t>Luttinger</a:t>
            </a:r>
            <a:r>
              <a:rPr lang="en-US" sz="2000" b="1" dirty="0">
                <a:solidFill>
                  <a:schemeClr val="tx1"/>
                </a:solidFill>
              </a:rPr>
              <a:t>-Ward</a:t>
            </a:r>
            <a:r>
              <a:rPr lang="en-US" sz="2000" dirty="0">
                <a:solidFill>
                  <a:schemeClr val="tx1"/>
                </a:solidFill>
              </a:rPr>
              <a:t> method: Expand </a:t>
            </a: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50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Expansion of </a:t>
            </a:r>
            <a:r>
              <a:rPr lang="en-US" sz="2000" b="1" dirty="0">
                <a:solidFill>
                  <a:schemeClr val="tx1"/>
                </a:solidFill>
              </a:rPr>
              <a:t>Free Energy</a:t>
            </a:r>
            <a:r>
              <a:rPr lang="en-US" sz="2000" dirty="0">
                <a:solidFill>
                  <a:schemeClr val="tx1"/>
                </a:solidFill>
              </a:rPr>
              <a:t> in order of </a:t>
            </a:r>
            <a:r>
              <a:rPr lang="en-US" sz="2000" b="1" dirty="0">
                <a:solidFill>
                  <a:schemeClr val="tx1"/>
                </a:solidFill>
              </a:rPr>
              <a:t>NN Potential</a:t>
            </a:r>
            <a:r>
              <a:rPr lang="en-US" sz="2000" dirty="0">
                <a:solidFill>
                  <a:schemeClr val="tx1"/>
                </a:solidFill>
              </a:rPr>
              <a:t> evaluated at </a:t>
            </a:r>
            <a:r>
              <a:rPr lang="en-US" sz="2000" b="1" dirty="0">
                <a:solidFill>
                  <a:schemeClr val="tx1"/>
                </a:solidFill>
              </a:rPr>
              <a:t>non-interacting chem. pot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6763E-A41C-37B0-6F74-513B9654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009" y="1931630"/>
            <a:ext cx="8378890" cy="519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7FD85-90AE-A0C1-5D84-C688511B41FC}"/>
              </a:ext>
            </a:extLst>
          </p:cNvPr>
          <p:cNvSpPr txBox="1"/>
          <p:nvPr/>
        </p:nvSpPr>
        <p:spPr>
          <a:xfrm>
            <a:off x="8224934" y="1245389"/>
            <a:ext cx="3783462" cy="408623"/>
          </a:xfrm>
          <a:prstGeom prst="roundRect">
            <a:avLst/>
          </a:prstGeom>
          <a:noFill/>
          <a:ln w="28575">
            <a:solidFill>
              <a:srgbClr val="5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anomalous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contribution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C833B6-2BA5-FCED-8071-4BB24481DC0D}"/>
              </a:ext>
            </a:extLst>
          </p:cNvPr>
          <p:cNvCxnSpPr>
            <a:cxnSpLocks/>
          </p:cNvCxnSpPr>
          <p:nvPr/>
        </p:nvCxnSpPr>
        <p:spPr>
          <a:xfrm flipH="1">
            <a:off x="7931020" y="1661637"/>
            <a:ext cx="587829" cy="344445"/>
          </a:xfrm>
          <a:prstGeom prst="straightConnector1">
            <a:avLst/>
          </a:prstGeom>
          <a:ln w="28575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D35E45A-78F5-6B47-5CB3-DF2C9EE34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811" y="3300633"/>
            <a:ext cx="3990391" cy="4745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4DCDB1-BC49-2772-61D0-B4DC0C497F42}"/>
              </a:ext>
            </a:extLst>
          </p:cNvPr>
          <p:cNvSpPr txBox="1"/>
          <p:nvPr/>
        </p:nvSpPr>
        <p:spPr>
          <a:xfrm>
            <a:off x="10113870" y="3166678"/>
            <a:ext cx="1989464" cy="715089"/>
          </a:xfrm>
          <a:prstGeom prst="roundRect">
            <a:avLst/>
          </a:prstGeom>
          <a:noFill/>
          <a:ln w="28575">
            <a:solidFill>
              <a:srgbClr val="5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cancels anomalous term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DE663B-3D5E-15FA-C661-9870E93719A1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9088016" y="3524223"/>
            <a:ext cx="1025854" cy="678710"/>
          </a:xfrm>
          <a:prstGeom prst="straightConnector1">
            <a:avLst/>
          </a:prstGeom>
          <a:ln w="28575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BA312B4-48BE-BDED-E73A-1467170F9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728" y="5973400"/>
            <a:ext cx="1816874" cy="6636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680374-0035-0F33-39A3-E8BDD0DDCAF4}"/>
                  </a:ext>
                </a:extLst>
              </p:cNvPr>
              <p:cNvSpPr txBox="1"/>
              <p:nvPr/>
            </p:nvSpPr>
            <p:spPr>
              <a:xfrm>
                <a:off x="4639646" y="6057415"/>
                <a:ext cx="2912706" cy="408623"/>
              </a:xfrm>
              <a:prstGeom prst="roundRect">
                <a:avLst/>
              </a:prstGeom>
              <a:noFill/>
              <a:ln w="28575">
                <a:solidFill>
                  <a:srgbClr val="5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Satisfies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limits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680374-0035-0F33-39A3-E8BDD0DDC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646" y="6057415"/>
                <a:ext cx="2912706" cy="408623"/>
              </a:xfrm>
              <a:prstGeom prst="roundRect">
                <a:avLst/>
              </a:prstGeom>
              <a:blipFill>
                <a:blip r:embed="rId6"/>
                <a:stretch>
                  <a:fillRect l="-621" t="-1389" b="-12500"/>
                </a:stretch>
              </a:blipFill>
              <a:ln w="28575">
                <a:solidFill>
                  <a:srgbClr val="5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84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DF15F3-6DAD-6560-FD79-F5C2D8AE7F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Microscopic Modeling: Many-Body Perturbation Theory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DF15F3-6DAD-6560-FD79-F5C2D8AE7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65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11B4E1-99B2-7AC0-A66C-8E1F0CD5CE0D}"/>
                  </a:ext>
                </a:extLst>
              </p:cNvPr>
              <p:cNvSpPr txBox="1"/>
              <p:nvPr/>
            </p:nvSpPr>
            <p:spPr>
              <a:xfrm>
                <a:off x="254944" y="1471850"/>
                <a:ext cx="64865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5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Kohn-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Luttinger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-Ward perturbation series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terms of the grand canonical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11B4E1-99B2-7AC0-A66C-8E1F0CD5C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44" y="1471850"/>
                <a:ext cx="6486525" cy="707886"/>
              </a:xfrm>
              <a:prstGeom prst="rect">
                <a:avLst/>
              </a:prstGeom>
              <a:blipFill>
                <a:blip r:embed="rId4"/>
                <a:stretch>
                  <a:fillRect l="-846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B6705BC2-81EA-1D88-D59C-A453CF579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2" y="3190656"/>
            <a:ext cx="2397816" cy="15923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37C3E93-1862-5285-7B4F-96660341C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22" y="4783028"/>
            <a:ext cx="2238375" cy="17049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CE34D1D-2DA4-68DB-D975-EC0B4BD1E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02" y="2134644"/>
            <a:ext cx="8909704" cy="110110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92A7BE7-A8D7-7B64-CD28-1C4A3539A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148" y="3645513"/>
            <a:ext cx="7524750" cy="6826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DB291E1-5C8A-91B5-0E23-4D966125C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2920" y="4869663"/>
            <a:ext cx="7599978" cy="1407403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AF7E17B-7911-3E63-085C-C01CFA0F8BB7}"/>
              </a:ext>
            </a:extLst>
          </p:cNvPr>
          <p:cNvCxnSpPr>
            <a:cxnSpLocks/>
          </p:cNvCxnSpPr>
          <p:nvPr/>
        </p:nvCxnSpPr>
        <p:spPr>
          <a:xfrm>
            <a:off x="3027656" y="3986842"/>
            <a:ext cx="791869" cy="0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BE3709B-E2C5-AD7F-18E4-FC6389A2A329}"/>
              </a:ext>
            </a:extLst>
          </p:cNvPr>
          <p:cNvCxnSpPr>
            <a:cxnSpLocks/>
          </p:cNvCxnSpPr>
          <p:nvPr/>
        </p:nvCxnSpPr>
        <p:spPr>
          <a:xfrm>
            <a:off x="3027655" y="5573364"/>
            <a:ext cx="791869" cy="0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CB8D3C-1C4D-9F35-FE77-5BF02B7117E8}"/>
              </a:ext>
            </a:extLst>
          </p:cNvPr>
          <p:cNvSpPr txBox="1"/>
          <p:nvPr/>
        </p:nvSpPr>
        <p:spPr>
          <a:xfrm>
            <a:off x="6439468" y="1375844"/>
            <a:ext cx="378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anomalous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contribution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769CE-9766-2AB4-138E-1665DFCCE39C}"/>
              </a:ext>
            </a:extLst>
          </p:cNvPr>
          <p:cNvCxnSpPr>
            <a:cxnSpLocks/>
          </p:cNvCxnSpPr>
          <p:nvPr/>
        </p:nvCxnSpPr>
        <p:spPr>
          <a:xfrm flipH="1">
            <a:off x="5402424" y="1751888"/>
            <a:ext cx="1339045" cy="715779"/>
          </a:xfrm>
          <a:prstGeom prst="straightConnector1">
            <a:avLst/>
          </a:prstGeom>
          <a:ln w="28575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268DA3-825F-CCFF-7EA5-FC398C1A5713}"/>
              </a:ext>
            </a:extLst>
          </p:cNvPr>
          <p:cNvCxnSpPr>
            <a:cxnSpLocks/>
          </p:cNvCxnSpPr>
          <p:nvPr/>
        </p:nvCxnSpPr>
        <p:spPr>
          <a:xfrm flipH="1">
            <a:off x="7399176" y="2054781"/>
            <a:ext cx="1312801" cy="277251"/>
          </a:xfrm>
          <a:prstGeom prst="straightConnector1">
            <a:avLst/>
          </a:prstGeom>
          <a:ln w="28575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791654-A0A3-4AC8-605E-1FEF77924941}"/>
              </a:ext>
            </a:extLst>
          </p:cNvPr>
          <p:cNvSpPr txBox="1"/>
          <p:nvPr/>
        </p:nvSpPr>
        <p:spPr>
          <a:xfrm>
            <a:off x="8711977" y="1880414"/>
            <a:ext cx="355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Cancels with anomalous term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A1218-A6BA-4CE3-8D7E-A0AE3EE168F5}"/>
              </a:ext>
            </a:extLst>
          </p:cNvPr>
          <p:cNvSpPr txBox="1"/>
          <p:nvPr/>
        </p:nvSpPr>
        <p:spPr>
          <a:xfrm>
            <a:off x="589628" y="3101073"/>
            <a:ext cx="208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Isospin symmetric</a:t>
            </a:r>
          </a:p>
        </p:txBody>
      </p:sp>
    </p:spTree>
    <p:extLst>
      <p:ext uri="{BB962C8B-B14F-4D97-AF65-F5344CB8AC3E}">
        <p14:creationId xmlns:p14="http://schemas.microsoft.com/office/powerpoint/2010/main" val="34581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7DD0-DCA9-921F-FDE1-E7139106E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Chiral EFT Module</a:t>
            </a:r>
          </a:p>
        </p:txBody>
      </p:sp>
    </p:spTree>
    <p:extLst>
      <p:ext uri="{BB962C8B-B14F-4D97-AF65-F5344CB8AC3E}">
        <p14:creationId xmlns:p14="http://schemas.microsoft.com/office/powerpoint/2010/main" val="349310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D94E-1F36-D116-290C-7E61C802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3C29-1827-5186-94AC-0AB2929A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Calculate the </a:t>
            </a:r>
            <a:r>
              <a:rPr lang="en-US" sz="2400" b="1" dirty="0">
                <a:solidFill>
                  <a:schemeClr val="tx1"/>
                </a:solidFill>
              </a:rPr>
              <a:t>First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</a:rPr>
              <a:t>Second</a:t>
            </a:r>
            <a:r>
              <a:rPr lang="en-US" sz="2400" dirty="0">
                <a:solidFill>
                  <a:schemeClr val="tx1"/>
                </a:solidFill>
              </a:rPr>
              <a:t> order contributions to the free energy at arbitrary density and 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D8B80-A85C-5B1D-9779-29D23CC68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8" y="2291485"/>
            <a:ext cx="2397816" cy="1592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7B0BCE-EDB8-2CED-1EC9-ED3C96CD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44" y="2746342"/>
            <a:ext cx="7524750" cy="6826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CF73C6-D208-393C-D23F-0DC22DE0F714}"/>
              </a:ext>
            </a:extLst>
          </p:cNvPr>
          <p:cNvCxnSpPr>
            <a:cxnSpLocks/>
          </p:cNvCxnSpPr>
          <p:nvPr/>
        </p:nvCxnSpPr>
        <p:spPr>
          <a:xfrm>
            <a:off x="2813052" y="3087671"/>
            <a:ext cx="791869" cy="0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19FC8A-3521-716B-A4BF-4CD0A242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18" y="3993653"/>
            <a:ext cx="2238375" cy="1704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6855FB-E26C-4C98-FB7B-530CDBE6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316" y="4080288"/>
            <a:ext cx="7599978" cy="14074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EDD0D6-D2FE-69BE-A9E8-0EF71D243A1A}"/>
              </a:ext>
            </a:extLst>
          </p:cNvPr>
          <p:cNvCxnSpPr>
            <a:cxnSpLocks/>
          </p:cNvCxnSpPr>
          <p:nvPr/>
        </p:nvCxnSpPr>
        <p:spPr>
          <a:xfrm>
            <a:off x="2813051" y="4783989"/>
            <a:ext cx="791869" cy="0"/>
          </a:xfrm>
          <a:prstGeom prst="straightConnector1">
            <a:avLst/>
          </a:prstGeom>
          <a:ln w="76200">
            <a:solidFill>
              <a:srgbClr val="5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B7741A2-E099-DC00-FB56-FD6409F9A9D6}"/>
              </a:ext>
            </a:extLst>
          </p:cNvPr>
          <p:cNvSpPr txBox="1"/>
          <p:nvPr/>
        </p:nvSpPr>
        <p:spPr>
          <a:xfrm>
            <a:off x="1340184" y="6030444"/>
            <a:ext cx="2397817" cy="408623"/>
          </a:xfrm>
          <a:prstGeom prst="roundRect">
            <a:avLst/>
          </a:prstGeom>
          <a:noFill/>
          <a:ln w="28575">
            <a:solidFill>
              <a:srgbClr val="5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Fermi-Dirac dist.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058FF-3A75-BD9C-2471-A723EDE8C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07" t="36151" r="35581" b="30865"/>
          <a:stretch/>
        </p:blipFill>
        <p:spPr>
          <a:xfrm>
            <a:off x="3205267" y="6101620"/>
            <a:ext cx="439233" cy="278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D1BBFE-EB81-6057-0A4E-8DAC47723FE2}"/>
              </a:ext>
            </a:extLst>
          </p:cNvPr>
          <p:cNvSpPr txBox="1"/>
          <p:nvPr/>
        </p:nvSpPr>
        <p:spPr>
          <a:xfrm>
            <a:off x="4972902" y="6035707"/>
            <a:ext cx="2762176" cy="408623"/>
          </a:xfrm>
          <a:prstGeom prst="roundRect">
            <a:avLst/>
          </a:prstGeom>
          <a:noFill/>
          <a:ln w="28575">
            <a:solidFill>
              <a:srgbClr val="5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NN potential matrix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24F37E-F348-2DCB-C12A-3436325CC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50" t="21752" r="5970" b="29451"/>
          <a:stretch/>
        </p:blipFill>
        <p:spPr>
          <a:xfrm>
            <a:off x="7133266" y="6063289"/>
            <a:ext cx="424617" cy="3368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084A6-51B0-980B-5CFF-70EFB453A5B2}"/>
              </a:ext>
            </a:extLst>
          </p:cNvPr>
          <p:cNvSpPr txBox="1"/>
          <p:nvPr/>
        </p:nvSpPr>
        <p:spPr>
          <a:xfrm>
            <a:off x="9295717" y="6049050"/>
            <a:ext cx="2152577" cy="408623"/>
          </a:xfrm>
          <a:prstGeom prst="roundRect">
            <a:avLst/>
          </a:prstGeom>
          <a:noFill/>
          <a:ln w="28575">
            <a:solidFill>
              <a:srgbClr val="5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Isospin symmetric</a:t>
            </a:r>
          </a:p>
        </p:txBody>
      </p:sp>
    </p:spTree>
    <p:extLst>
      <p:ext uri="{BB962C8B-B14F-4D97-AF65-F5344CB8AC3E}">
        <p14:creationId xmlns:p14="http://schemas.microsoft.com/office/powerpoint/2010/main" val="33238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839</Words>
  <Application>Microsoft Office PowerPoint</Application>
  <PresentationFormat>Widescreen</PresentationFormat>
  <Paragraphs>162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Georgia</vt:lpstr>
      <vt:lpstr>Gill Sans MT</vt:lpstr>
      <vt:lpstr>Lao Sangam MN</vt:lpstr>
      <vt:lpstr>Lucida Bright</vt:lpstr>
      <vt:lpstr>Wingdings</vt:lpstr>
      <vt:lpstr>Office Theme</vt:lpstr>
      <vt:lpstr>Chiral EFT Equation of State Module</vt:lpstr>
      <vt:lpstr>Overview</vt:lpstr>
      <vt:lpstr>Background</vt:lpstr>
      <vt:lpstr>Chiral Effective Field Theory (EFT) for Nuclear Forces</vt:lpstr>
      <vt:lpstr>Constraints on Equation of State</vt:lpstr>
      <vt:lpstr>Microscopic Modeling: Many-Body Perturbation Theory</vt:lpstr>
      <vt:lpstr>Microscopic Modeling: Many-Body Perturbation Theory (T&gt;0)</vt:lpstr>
      <vt:lpstr>Chiral EFT Module</vt:lpstr>
      <vt:lpstr>Module Goal</vt:lpstr>
      <vt:lpstr>Computational Methods</vt:lpstr>
      <vt:lpstr>Computational Methods</vt:lpstr>
      <vt:lpstr>Module Summary</vt:lpstr>
      <vt:lpstr>Next Steps</vt:lpstr>
      <vt:lpstr>Isospin Asymmetry</vt:lpstr>
      <vt:lpstr>Nucleon Self-Energy Corrections</vt:lpstr>
      <vt:lpstr>Summary</vt:lpstr>
      <vt:lpstr>Thank You!</vt:lpstr>
      <vt:lpstr>References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Larua Root</dc:creator>
  <cp:lastModifiedBy>friedenberg</cp:lastModifiedBy>
  <cp:revision>98</cp:revision>
  <dcterms:created xsi:type="dcterms:W3CDTF">2017-04-06T15:59:40Z</dcterms:created>
  <dcterms:modified xsi:type="dcterms:W3CDTF">2023-05-13T20:11:23Z</dcterms:modified>
</cp:coreProperties>
</file>